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7" r:id="rId4"/>
    <p:sldId id="282" r:id="rId5"/>
    <p:sldId id="283" r:id="rId6"/>
    <p:sldId id="258" r:id="rId7"/>
    <p:sldId id="270" r:id="rId8"/>
    <p:sldId id="281" r:id="rId9"/>
    <p:sldId id="274" r:id="rId10"/>
    <p:sldId id="276" r:id="rId11"/>
    <p:sldId id="284" r:id="rId12"/>
    <p:sldId id="279" r:id="rId13"/>
    <p:sldId id="278" r:id="rId14"/>
    <p:sldId id="266" r:id="rId15"/>
    <p:sldId id="280" r:id="rId16"/>
    <p:sldId id="263" r:id="rId17"/>
    <p:sldId id="264" r:id="rId18"/>
    <p:sldId id="265" r:id="rId19"/>
    <p:sldId id="275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4FBE06-6FA5-4D17-8726-CD1D6B7DB3C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118A031-870A-4BAE-82E8-79CB9E9B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sr-Latn-R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enetsko savetovanje</a:t>
            </a:r>
            <a:endParaRPr lang="en-US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450" name="Picture 2" descr="Flow_chart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8610600" cy="5334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R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rimer rodoslova kraljevske porodice u  kojoj  je kraljica Viktorija bila prenosilac mutiranog gena za hemofiliju </a:t>
            </a:r>
          </a:p>
          <a:p>
            <a:pPr algn="ctr"/>
            <a:r>
              <a:rPr lang="sr-Latn-R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 – vezana recesivna bolest)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413338"/>
            <a:ext cx="838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7030A0"/>
                </a:solidFill>
              </a:rPr>
              <a:t>I</a:t>
            </a:r>
            <a:r>
              <a:rPr lang="sr-Latn-RS" sz="2000" b="1" dirty="0">
                <a:solidFill>
                  <a:srgbClr val="7030A0"/>
                </a:solidFill>
              </a:rPr>
              <a:t>zračunavanje rizika zavisi od tipa nasledne bolesti, odnosno načina nasleđivanja</a:t>
            </a:r>
            <a:r>
              <a:rPr lang="sr-Latn-RS" sz="2000" b="1" dirty="0" smtClean="0">
                <a:solidFill>
                  <a:srgbClr val="7030A0"/>
                </a:solidFill>
              </a:rPr>
              <a:t>:</a:t>
            </a:r>
          </a:p>
          <a:p>
            <a:pPr algn="just"/>
            <a:endParaRPr lang="sr-Latn-RS" sz="2000" b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sr-Latn-RS" sz="2000" b="1" dirty="0" smtClean="0"/>
              <a:t> monogenska </a:t>
            </a:r>
            <a:r>
              <a:rPr lang="sr-Latn-RS" sz="2000" b="1" dirty="0"/>
              <a:t>(AD, AR, X-vezana, Y-vezana)</a:t>
            </a:r>
          </a:p>
          <a:p>
            <a:pPr>
              <a:buFontTx/>
              <a:buChar char="-"/>
            </a:pPr>
            <a:r>
              <a:rPr lang="sr-Latn-RS" sz="2000" b="1" dirty="0" smtClean="0"/>
              <a:t> hromozomska</a:t>
            </a:r>
            <a:endParaRPr lang="sr-Latn-RS" sz="2000" b="1" dirty="0"/>
          </a:p>
          <a:p>
            <a:pPr>
              <a:buFontTx/>
              <a:buChar char="-"/>
            </a:pPr>
            <a:r>
              <a:rPr lang="sr-Latn-RS" sz="2000" b="1" dirty="0" smtClean="0"/>
              <a:t> multifaktorijalna</a:t>
            </a:r>
            <a:endParaRPr lang="sr-Latn-RS" sz="2000" b="1" dirty="0"/>
          </a:p>
          <a:p>
            <a:pPr>
              <a:buFontTx/>
              <a:buChar char="-"/>
            </a:pPr>
            <a:r>
              <a:rPr lang="sr-Latn-RS" sz="2000" b="1" dirty="0" smtClean="0"/>
              <a:t> mitohnodrijalna 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5232430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382000" cy="462560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7030A0"/>
                </a:solidFill>
              </a:rPr>
              <a:t>I</a:t>
            </a:r>
            <a:r>
              <a:rPr lang="sr-Latn-RS" sz="2000" b="1" dirty="0" smtClean="0">
                <a:solidFill>
                  <a:srgbClr val="7030A0"/>
                </a:solidFill>
              </a:rPr>
              <a:t>nformisanje obolelog i/ili članova porodice:</a:t>
            </a:r>
          </a:p>
          <a:p>
            <a:pPr>
              <a:buNone/>
            </a:pPr>
            <a:endParaRPr lang="sr-Latn-RS" sz="20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D</a:t>
            </a:r>
            <a:r>
              <a:rPr lang="sr-Latn-RS" sz="2000" b="1" dirty="0" smtClean="0"/>
              <a:t>etaljno informisanje o - tipu bolesti, njenoj rasprostranjenosti i učestalosti, kliničkom ispoljavanju i toku bolesti, tipu nasleđivanja i riziku ponovne pojave bolesti kod potomaka, načinu dijagnostikovanja bolesti, terapiji i uspešnosti lečenja, prognozi i  prevenciji.</a:t>
            </a:r>
          </a:p>
          <a:p>
            <a:pPr>
              <a:buNone/>
            </a:pPr>
            <a:endParaRPr lang="sr-Latn-RS" sz="20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P</a:t>
            </a:r>
            <a:r>
              <a:rPr lang="sr-Latn-RS" sz="2000" b="1" dirty="0" smtClean="0"/>
              <a:t>osle sakupljanja svih relevantnih činjenica o oboleloj ososbi, i tek nakon njenog pristanka, može se dati informacija ostalim članovima porodice.</a:t>
            </a:r>
          </a:p>
          <a:p>
            <a:pPr algn="just">
              <a:buNone/>
            </a:pPr>
            <a:endParaRPr lang="sr-Latn-RS" sz="20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U</a:t>
            </a:r>
            <a:r>
              <a:rPr lang="sr-Latn-RS" sz="2000" b="1" dirty="0" smtClean="0"/>
              <a:t> slučajevima kada oboleli uskrati informacije porodici, a procena je da je informacija od značaja za dijagnozu, profilaksu ili lečenje članova porodice, onda se informiše porodica i bez pristanka obolelog. </a:t>
            </a:r>
            <a:r>
              <a:rPr lang="en-US" sz="2000" b="1" dirty="0" smtClean="0"/>
              <a:t>O</a:t>
            </a:r>
            <a:r>
              <a:rPr lang="sr-Latn-RS" sz="2000" b="1" dirty="0" smtClean="0"/>
              <a:t>vu odluku donosi Etički komitet. </a:t>
            </a:r>
            <a:endParaRPr lang="en-US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7030A0"/>
                </a:solidFill>
              </a:rPr>
              <a:t>M</a:t>
            </a:r>
            <a:r>
              <a:rPr lang="sr-Latn-RS" sz="2000" b="1" dirty="0" smtClean="0">
                <a:solidFill>
                  <a:srgbClr val="7030A0"/>
                </a:solidFill>
              </a:rPr>
              <a:t>oguća rešenja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O</a:t>
            </a:r>
            <a:r>
              <a:rPr lang="sr-Latn-RS" sz="2000" b="1" dirty="0" smtClean="0"/>
              <a:t>sim mogućih rešenja koja se predlažu porodici, genetsko savetovanje podrazumeva i pružanje pomoći porodici u izboru najbolje opcije u datom slučaju uz sagledavanje i drugih aspekata u porodici (psihološkog, socijalnog , ekonomskog, religioznog,...), a u okviru postojećih ciljeva date porodice.</a:t>
            </a:r>
          </a:p>
          <a:p>
            <a:pPr>
              <a:buNone/>
            </a:pPr>
            <a:endParaRPr lang="sr-Latn-RS" sz="2000" b="1" dirty="0" smtClean="0"/>
          </a:p>
          <a:p>
            <a:endParaRPr lang="sr-Latn-RS" sz="2000" b="1" dirty="0" smtClean="0"/>
          </a:p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7030A0"/>
                </a:solidFill>
              </a:rPr>
              <a:t>D</a:t>
            </a:r>
            <a:r>
              <a:rPr lang="sr-Latn-RS" sz="2000" b="1" dirty="0" smtClean="0">
                <a:solidFill>
                  <a:srgbClr val="7030A0"/>
                </a:solidFill>
              </a:rPr>
              <a:t>ugotrajni kontakt i podrška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P</a:t>
            </a:r>
            <a:r>
              <a:rPr lang="sr-Latn-RS" sz="2000" b="1" dirty="0" smtClean="0"/>
              <a:t>raćenje prilagođavanja porodice procesu savladavanja problema i pružanje podrške na svakom koraku.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M</a:t>
            </a:r>
            <a:r>
              <a:rPr lang="sr-Latn-RS" sz="2000" b="1" dirty="0" smtClean="0"/>
              <a:t>ogućnost javljanja genetskom savetovalištu u narednim trudnoćama ili u reproduktivnom periodu kod potomaka, itd.</a:t>
            </a:r>
          </a:p>
          <a:p>
            <a:pPr>
              <a:buFont typeface="Wingdings" pitchFamily="2" charset="2"/>
              <a:buChar char="Ø"/>
            </a:pPr>
            <a:endParaRPr lang="en-US" sz="2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rincipi genetskog savetovanja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sz="2000" b="1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19400" y="2057400"/>
            <a:ext cx="3581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r-Latn-R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ETIČKI PRINCIPI</a:t>
            </a:r>
            <a:endParaRPr lang="sr-Cyrl-R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981200" y="3048000"/>
            <a:ext cx="5029200" cy="2971800"/>
          </a:xfrm>
          <a:prstGeom prst="triangle">
            <a:avLst>
              <a:gd name="adj" fmla="val 51216"/>
            </a:avLst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O</a:t>
            </a:r>
            <a:r>
              <a:rPr lang="sr-Latn-RS" sz="2400" b="1" dirty="0" smtClean="0">
                <a:solidFill>
                  <a:srgbClr val="002060"/>
                </a:solidFill>
              </a:rPr>
              <a:t>pšti principi</a:t>
            </a:r>
            <a:endParaRPr lang="sr-Cyrl-RS" sz="2400" b="1" dirty="0" smtClean="0">
              <a:solidFill>
                <a:srgbClr val="002060"/>
              </a:solidFill>
            </a:endParaRPr>
          </a:p>
          <a:p>
            <a:pPr algn="ctr"/>
            <a:r>
              <a:rPr lang="sr-Cyrl-RS" sz="2000" b="1" dirty="0" smtClean="0">
                <a:solidFill>
                  <a:srgbClr val="002060"/>
                </a:solidFill>
              </a:rPr>
              <a:t>  </a:t>
            </a:r>
            <a:r>
              <a:rPr lang="sr-Latn-RS" sz="2000" b="1" dirty="0" smtClean="0">
                <a:solidFill>
                  <a:srgbClr val="002060"/>
                </a:solidFill>
              </a:rPr>
              <a:t>saglasnost </a:t>
            </a:r>
            <a:endParaRPr lang="sr-Cyrl-RS" sz="2000" b="1" dirty="0" smtClean="0">
              <a:solidFill>
                <a:srgbClr val="002060"/>
              </a:solidFill>
            </a:endParaRPr>
          </a:p>
          <a:p>
            <a:pPr algn="ctr"/>
            <a:r>
              <a:rPr lang="sr-Cyrl-RS" sz="2000" b="1" dirty="0" smtClean="0">
                <a:solidFill>
                  <a:srgbClr val="002060"/>
                </a:solidFill>
              </a:rPr>
              <a:t>  </a:t>
            </a:r>
            <a:r>
              <a:rPr lang="sr-Latn-RS" sz="2000" b="1" dirty="0" smtClean="0">
                <a:solidFill>
                  <a:srgbClr val="002060"/>
                </a:solidFill>
              </a:rPr>
              <a:t>istinitost</a:t>
            </a:r>
            <a:endParaRPr lang="sr-Cyrl-RS" sz="2000" b="1" dirty="0" smtClean="0">
              <a:solidFill>
                <a:srgbClr val="002060"/>
              </a:solidFill>
            </a:endParaRPr>
          </a:p>
          <a:p>
            <a:pPr algn="ctr"/>
            <a:r>
              <a:rPr lang="sr-Cyrl-RS" sz="2000" b="1" dirty="0" smtClean="0">
                <a:solidFill>
                  <a:srgbClr val="002060"/>
                </a:solidFill>
              </a:rPr>
              <a:t>    </a:t>
            </a:r>
            <a:r>
              <a:rPr lang="sr-Latn-RS" sz="2000" b="1" dirty="0" smtClean="0">
                <a:solidFill>
                  <a:srgbClr val="002060"/>
                </a:solidFill>
              </a:rPr>
              <a:t>autonomija</a:t>
            </a:r>
            <a:endParaRPr lang="sr-Cyrl-RS" sz="2000" b="1" dirty="0" smtClean="0">
              <a:solidFill>
                <a:srgbClr val="002060"/>
              </a:solidFill>
            </a:endParaRPr>
          </a:p>
          <a:p>
            <a:pPr algn="ctr"/>
            <a:r>
              <a:rPr lang="sr-Latn-RS" sz="2000" b="1" dirty="0" smtClean="0">
                <a:solidFill>
                  <a:srgbClr val="002060"/>
                </a:solidFill>
              </a:rPr>
              <a:t>    poverljivost</a:t>
            </a:r>
            <a:endParaRPr lang="sr-Cyrl-RS" sz="2000" b="1" dirty="0" smtClean="0">
              <a:solidFill>
                <a:srgbClr val="002060"/>
              </a:solidFill>
            </a:endParaRPr>
          </a:p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P</a:t>
            </a:r>
            <a:r>
              <a:rPr lang="sr-Latn-RS" sz="2400" dirty="0" smtClean="0">
                <a:solidFill>
                  <a:srgbClr val="FFC000"/>
                </a:solidFill>
              </a:rPr>
              <a:t>roblemi genetskog savetovanja: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00B050"/>
                </a:solidFill>
              </a:rPr>
              <a:t>P</a:t>
            </a:r>
            <a:r>
              <a:rPr lang="sr-Latn-RS" sz="2000" b="1" dirty="0" smtClean="0">
                <a:solidFill>
                  <a:srgbClr val="00B050"/>
                </a:solidFill>
              </a:rPr>
              <a:t>roblemi u genetskom savetovanju mogu biti različiti, npr:</a:t>
            </a:r>
          </a:p>
          <a:p>
            <a:pPr>
              <a:buNone/>
            </a:pPr>
            <a:endParaRPr lang="sr-Latn-RS" sz="2000" b="1" dirty="0" smtClean="0"/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G</a:t>
            </a:r>
            <a:r>
              <a:rPr lang="sr-Latn-RS" sz="2000" b="1" dirty="0" smtClean="0"/>
              <a:t>enetička heterogenost koja otežava tačnu dijagnozu.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F</a:t>
            </a:r>
            <a:r>
              <a:rPr lang="sr-Latn-RS" sz="2000" b="1" dirty="0" smtClean="0"/>
              <a:t>enokopija koja se ispoljava kao genetsko oboljenje.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S</a:t>
            </a:r>
            <a:r>
              <a:rPr lang="sr-Latn-RS" sz="2000" b="1" dirty="0" smtClean="0"/>
              <a:t>poradični slučajevi u porodici.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I</a:t>
            </a:r>
            <a:r>
              <a:rPr lang="sr-Latn-RS" sz="2000" b="1" dirty="0" smtClean="0"/>
              <a:t>sključenje biološkog oca.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I</a:t>
            </a:r>
            <a:r>
              <a:rPr lang="sr-Latn-RS" sz="2000" b="1" dirty="0" smtClean="0"/>
              <a:t> dr...</a:t>
            </a:r>
          </a:p>
          <a:p>
            <a:pPr>
              <a:buFont typeface="Wingdings" pitchFamily="2" charset="2"/>
              <a:buChar char="Ø"/>
            </a:pPr>
            <a:endParaRPr lang="en-US" sz="2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1143000"/>
          </a:xfrm>
        </p:spPr>
        <p:txBody>
          <a:bodyPr>
            <a:normAutofit fontScale="92500"/>
          </a:bodyPr>
          <a:lstStyle/>
          <a:p>
            <a:pPr marL="457200" indent="-457200" algn="ctr">
              <a:buNone/>
            </a:pPr>
            <a:r>
              <a:rPr lang="sr-Cyrl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</a:t>
            </a:r>
            <a:r>
              <a:rPr lang="sr-Latn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Genetsko savetovanje kod X-vezane recesivne bolesti-</a:t>
            </a:r>
          </a:p>
          <a:p>
            <a:pPr marL="457200" indent="-457200" algn="ctr">
              <a:buNone/>
            </a:pPr>
            <a:r>
              <a:rPr lang="en-U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</a:t>
            </a:r>
            <a:r>
              <a:rPr lang="sr-Latn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išenova i </a:t>
            </a:r>
            <a:r>
              <a:rPr lang="en-U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</a:t>
            </a:r>
            <a:r>
              <a:rPr lang="sr-Latn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ekerova mišićna distrofija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5867400"/>
            <a:ext cx="8763000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rgbClr val="FFC000"/>
            </a:solidFill>
            <a:prstDash val="solid"/>
          </a:ln>
        </p:spPr>
        <p:txBody>
          <a:bodyPr wrap="square">
            <a:spAutoFit/>
          </a:bodyPr>
          <a:lstStyle/>
          <a:p>
            <a:pPr marL="457200" indent="-457200" algn="ctr"/>
            <a:r>
              <a:rPr lang="en-US" b="1" dirty="0" smtClean="0"/>
              <a:t>U</a:t>
            </a:r>
            <a:r>
              <a:rPr lang="sr-Latn-RS" b="1" dirty="0" smtClean="0"/>
              <a:t> 20% slučajeva, žene nosioci mutiranog gena za distrofin imaju simptome poreklom skeletnih i /ili srčanog mišić</a:t>
            </a:r>
            <a:r>
              <a:rPr lang="sr-Cyrl-RS" b="1" dirty="0" smtClean="0"/>
              <a:t>а</a:t>
            </a:r>
            <a:r>
              <a:rPr lang="sr-Latn-RS" b="1" dirty="0" smtClean="0"/>
              <a:t>,</a:t>
            </a:r>
            <a:r>
              <a:rPr lang="sr-Cyrl-RS" b="1" dirty="0" smtClean="0"/>
              <a:t> </a:t>
            </a:r>
            <a:r>
              <a:rPr lang="sr-Latn-RS" b="1" dirty="0" smtClean="0"/>
              <a:t>i to su manifestni prenosioci.</a:t>
            </a:r>
            <a:endParaRPr lang="sl-SI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4267200" y="3962400"/>
            <a:ext cx="3200400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S</a:t>
            </a:r>
            <a:r>
              <a:rPr lang="sr-Latn-RS" sz="1600" b="1" dirty="0" smtClean="0">
                <a:solidFill>
                  <a:prstClr val="black"/>
                </a:solidFill>
              </a:rPr>
              <a:t>ve ćerke su</a:t>
            </a:r>
            <a:endParaRPr lang="sr-Cyrl-RS" sz="1600" b="1" dirty="0" smtClean="0">
              <a:solidFill>
                <a:prstClr val="black"/>
              </a:solidFill>
            </a:endParaRPr>
          </a:p>
          <a:p>
            <a:pPr algn="ctr"/>
            <a:r>
              <a:rPr lang="sr-Cyrl-RS" sz="1600" b="1" dirty="0" smtClean="0">
                <a:solidFill>
                  <a:prstClr val="black"/>
                </a:solidFill>
              </a:rPr>
              <a:t> </a:t>
            </a:r>
            <a:r>
              <a:rPr lang="sr-Latn-RS" sz="1600" b="1" dirty="0" smtClean="0">
                <a:solidFill>
                  <a:prstClr val="black"/>
                </a:solidFill>
              </a:rPr>
              <a:t>fenotipski zdravi prenosioci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828800" y="4112805"/>
            <a:ext cx="1489510" cy="40011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rgbClr val="F0AD00"/>
              </a:buClr>
              <a:buSzPct val="70000"/>
            </a:pPr>
            <a:r>
              <a:rPr lang="sr-Latn-R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oboleo otac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92455" y="4711612"/>
            <a:ext cx="2362200" cy="646331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sr-Latn-R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majka heterozigotni prenosilac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95800" y="4724400"/>
            <a:ext cx="4114800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bs-Latn-BA" sz="1600" b="1" dirty="0" smtClean="0">
                <a:solidFill>
                  <a:prstClr val="black"/>
                </a:solidFill>
              </a:rPr>
              <a:t> </a:t>
            </a:r>
            <a:r>
              <a:rPr lang="sr-Latn-RS" sz="1600" b="1" dirty="0" smtClean="0">
                <a:solidFill>
                  <a:prstClr val="black"/>
                </a:solidFill>
              </a:rPr>
              <a:t>ćerke</a:t>
            </a:r>
            <a:r>
              <a:rPr lang="sr-Cyrl-RS" sz="1600" b="1" dirty="0" smtClean="0">
                <a:solidFill>
                  <a:prstClr val="black"/>
                </a:solidFill>
              </a:rPr>
              <a:t>-</a:t>
            </a:r>
            <a:r>
              <a:rPr lang="bs-Latn-BA" sz="1600" b="1" dirty="0" smtClean="0">
                <a:solidFill>
                  <a:prstClr val="black"/>
                </a:solidFill>
              </a:rPr>
              <a:t> </a:t>
            </a:r>
            <a:r>
              <a:rPr lang="sr-Latn-RS" sz="1600" b="1" dirty="0" smtClean="0">
                <a:solidFill>
                  <a:prstClr val="black"/>
                </a:solidFill>
              </a:rPr>
              <a:t>rizik da budu prenosioci </a:t>
            </a:r>
            <a:r>
              <a:rPr lang="sr-Cyrl-RS" sz="1600" b="1" dirty="0" smtClean="0">
                <a:solidFill>
                  <a:prstClr val="black"/>
                </a:solidFill>
              </a:rPr>
              <a:t>50%</a:t>
            </a:r>
            <a:endParaRPr lang="bs-Latn-BA" sz="1600" b="1" dirty="0" smtClean="0">
              <a:solidFill>
                <a:prstClr val="black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bs-Latn-BA" sz="1600" b="1" dirty="0" smtClean="0">
                <a:solidFill>
                  <a:prstClr val="black"/>
                </a:solidFill>
              </a:rPr>
              <a:t> </a:t>
            </a:r>
            <a:r>
              <a:rPr lang="sr-Latn-RS" sz="1600" b="1" dirty="0" smtClean="0">
                <a:solidFill>
                  <a:prstClr val="black"/>
                </a:solidFill>
              </a:rPr>
              <a:t>sinovi</a:t>
            </a:r>
            <a:r>
              <a:rPr lang="sr-Cyrl-RS" sz="1600" b="1" dirty="0" smtClean="0">
                <a:solidFill>
                  <a:prstClr val="black"/>
                </a:solidFill>
              </a:rPr>
              <a:t> – </a:t>
            </a:r>
            <a:r>
              <a:rPr lang="sr-Latn-RS" sz="1600" b="1" dirty="0" smtClean="0">
                <a:solidFill>
                  <a:prstClr val="black"/>
                </a:solidFill>
              </a:rPr>
              <a:t>rizik da obole </a:t>
            </a:r>
            <a:r>
              <a:rPr lang="sr-Cyrl-RS" sz="1600" b="1" dirty="0" smtClean="0">
                <a:solidFill>
                  <a:prstClr val="black"/>
                </a:solidFill>
              </a:rPr>
              <a:t>50%</a:t>
            </a:r>
            <a:endParaRPr lang="en-US" sz="1600" dirty="0"/>
          </a:p>
        </p:txBody>
      </p:sp>
      <p:sp>
        <p:nvSpPr>
          <p:cNvPr id="11" name="Right Arrow 10"/>
          <p:cNvSpPr/>
          <p:nvPr/>
        </p:nvSpPr>
        <p:spPr>
          <a:xfrm>
            <a:off x="3810000" y="4801528"/>
            <a:ext cx="90477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360501" y="4036016"/>
            <a:ext cx="990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152400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r-Latn-RS" sz="2000" b="1" dirty="0" smtClean="0"/>
              <a:t> </a:t>
            </a:r>
            <a:r>
              <a:rPr lang="en-US" sz="2000" b="1" dirty="0" smtClean="0"/>
              <a:t>U</a:t>
            </a:r>
            <a:r>
              <a:rPr lang="sr-Latn-RS" sz="2000" b="1" dirty="0" smtClean="0"/>
              <a:t> distrofinopatije spadaju:</a:t>
            </a:r>
          </a:p>
          <a:p>
            <a:endParaRPr lang="sr-Latn-RS" sz="2000" b="1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i="1" dirty="0" smtClean="0"/>
              <a:t>D</a:t>
            </a:r>
            <a:r>
              <a:rPr lang="sr-Latn-RS" sz="2000" b="1" i="1" dirty="0" smtClean="0"/>
              <a:t>išenova mišićna distrofija (DMD)</a:t>
            </a:r>
            <a:endParaRPr lang="sr-Cyrl-RS" sz="2000" b="1" i="1" dirty="0" smtClean="0"/>
          </a:p>
          <a:p>
            <a:endParaRPr lang="sr-Cyrl-RS" sz="2000" b="1" i="1" dirty="0" smtClean="0"/>
          </a:p>
          <a:p>
            <a:pPr>
              <a:buFont typeface="Wingdings" pitchFamily="2" charset="2"/>
              <a:buChar char="§"/>
            </a:pPr>
            <a:r>
              <a:rPr lang="sr-Latn-RS" sz="2000" b="1" i="1" dirty="0" smtClean="0"/>
              <a:t> </a:t>
            </a:r>
            <a:r>
              <a:rPr lang="en-US" sz="2000" b="1" i="1" dirty="0" smtClean="0"/>
              <a:t>B</a:t>
            </a:r>
            <a:r>
              <a:rPr lang="sr-Latn-RS" sz="2000" b="1" i="1" dirty="0" smtClean="0"/>
              <a:t>ekerova mišićna distrofija (BMD)</a:t>
            </a:r>
          </a:p>
          <a:p>
            <a:pPr>
              <a:buFont typeface="Wingdings" pitchFamily="2" charset="2"/>
              <a:buChar char="§"/>
            </a:pPr>
            <a:endParaRPr lang="sr-Latn-RS" sz="2000" b="1" i="1" dirty="0" smtClean="0"/>
          </a:p>
          <a:p>
            <a:pPr>
              <a:buFont typeface="Wingdings" pitchFamily="2" charset="2"/>
              <a:buChar char="q"/>
            </a:pPr>
            <a:r>
              <a:rPr lang="sr-Latn-RS" sz="2000" b="1" i="1" dirty="0" smtClean="0"/>
              <a:t> </a:t>
            </a:r>
            <a:r>
              <a:rPr lang="sr-Latn-RS" sz="2000" b="1" u="sng" dirty="0" smtClean="0"/>
              <a:t>Nasleđivanje rizičnog X hromozom</a:t>
            </a:r>
            <a:r>
              <a:rPr lang="sr-Latn-RS" sz="2000" b="1" i="1" u="sng" dirty="0" smtClean="0"/>
              <a:t>a:</a:t>
            </a:r>
            <a:endParaRPr lang="sr-Cyrl-RS" sz="2000" b="1" i="1" u="sng" dirty="0" smtClean="0"/>
          </a:p>
          <a:p>
            <a:pPr>
              <a:buNone/>
            </a:pPr>
            <a:endParaRPr lang="sr-Cyrl-RS" sz="2000" b="1" i="1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0"/>
            <a:ext cx="8686800" cy="3429000"/>
          </a:xfrm>
        </p:spPr>
        <p:txBody>
          <a:bodyPr>
            <a:normAutofit fontScale="62500" lnSpcReduction="20000"/>
          </a:bodyPr>
          <a:lstStyle/>
          <a:p>
            <a:pPr marL="342900" indent="-342900" algn="ctr">
              <a:buNone/>
            </a:pPr>
            <a:endParaRPr lang="sl-SI" sz="3300" b="1" dirty="0" smtClean="0"/>
          </a:p>
          <a:p>
            <a:pPr marL="342900" indent="-342900" algn="ctr">
              <a:buNone/>
            </a:pPr>
            <a:endParaRPr lang="sr-Cyrl-RS" sz="3600" b="1" dirty="0" smtClean="0"/>
          </a:p>
          <a:p>
            <a:pPr marL="342900" indent="-342900" algn="ctr">
              <a:buNone/>
            </a:pPr>
            <a:endParaRPr lang="sr-Cyrl-RS" b="1" dirty="0" smtClean="0"/>
          </a:p>
          <a:p>
            <a:pPr marL="342900" indent="-342900" algn="ctr">
              <a:buNone/>
            </a:pPr>
            <a:endParaRPr lang="sl-SI" b="1" dirty="0" smtClean="0"/>
          </a:p>
          <a:p>
            <a:pPr marL="342900" indent="-342900" algn="ctr">
              <a:buNone/>
            </a:pPr>
            <a:endParaRPr lang="sl-SI" b="1" dirty="0" smtClean="0"/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75000"/>
              <a:buNone/>
            </a:pPr>
            <a:r>
              <a:rPr lang="sl-SI" sz="2000" b="1" i="1" dirty="0" smtClean="0"/>
              <a:t>  </a:t>
            </a:r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75000"/>
              <a:buNone/>
            </a:pPr>
            <a:r>
              <a:rPr lang="sl-SI" sz="2000" b="1" i="1" dirty="0" smtClean="0"/>
              <a:t>          </a:t>
            </a:r>
            <a:r>
              <a:rPr lang="sr-Cyrl-RS" sz="2600" b="1" i="1" dirty="0" smtClean="0"/>
              <a:t> - </a:t>
            </a:r>
            <a:r>
              <a:rPr lang="sr-Latn-RS" sz="2900" b="1" i="1" dirty="0" smtClean="0"/>
              <a:t>žene prenosioci </a:t>
            </a:r>
            <a:r>
              <a:rPr lang="sl-SI" sz="2900" b="1" i="1" dirty="0" smtClean="0"/>
              <a:t>= 40/100.00</a:t>
            </a:r>
            <a:r>
              <a:rPr lang="sr-Cyrl-RS" sz="2900" b="1" i="1" dirty="0" smtClean="0"/>
              <a:t>0</a:t>
            </a:r>
            <a:endParaRPr lang="sl-SI" sz="2900" b="1" i="1" dirty="0" smtClean="0"/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75000"/>
              <a:buNone/>
            </a:pPr>
            <a:r>
              <a:rPr lang="sl-SI" sz="2900" b="1" i="1" dirty="0" smtClean="0"/>
              <a:t>       - 20% </a:t>
            </a:r>
            <a:r>
              <a:rPr lang="sr-Latn-RS" sz="2900" b="1" i="1" dirty="0" smtClean="0"/>
              <a:t>ima gonadni mozaicizam                     </a:t>
            </a:r>
            <a:r>
              <a:rPr lang="sl-SI" sz="2900" b="1" i="1" dirty="0" smtClean="0"/>
              <a:t>- </a:t>
            </a:r>
            <a:r>
              <a:rPr lang="sr-Latn-RS" sz="2900" b="1" i="1" dirty="0" smtClean="0"/>
              <a:t>stopa spontane mutacije u genu za</a:t>
            </a:r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75000"/>
              <a:buNone/>
            </a:pPr>
            <a:r>
              <a:rPr lang="sr-Latn-RS" sz="2900" b="1" i="1" dirty="0" smtClean="0"/>
              <a:t>                                                                                              distrofin iznosi 1/10 000</a:t>
            </a:r>
            <a:endParaRPr lang="en-US" sz="2900" b="1" i="1" dirty="0" smtClean="0"/>
          </a:p>
          <a:p>
            <a:pPr marL="342900" indent="-342900">
              <a:buNone/>
            </a:pPr>
            <a:endParaRPr lang="sl-SI" sz="2600" b="1" i="1" dirty="0" smtClean="0"/>
          </a:p>
          <a:p>
            <a:pPr marL="342900" indent="-342900">
              <a:buNone/>
            </a:pPr>
            <a:endParaRPr lang="sl-SI" sz="2600" b="1" i="1" dirty="0" smtClean="0">
              <a:solidFill>
                <a:srgbClr val="C0000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</a:rPr>
              <a:t>O</a:t>
            </a:r>
            <a:r>
              <a:rPr lang="sr-Latn-RS" b="1" dirty="0" smtClean="0">
                <a:solidFill>
                  <a:srgbClr val="C00000"/>
                </a:solidFill>
              </a:rPr>
              <a:t>bavezni prenosilac </a:t>
            </a:r>
            <a:r>
              <a:rPr lang="sr-Latn-RS" sz="2900" b="1" dirty="0" smtClean="0"/>
              <a:t>je žena koja ima </a:t>
            </a:r>
            <a:r>
              <a:rPr lang="sr-Cyrl-RS" sz="2900" b="1" dirty="0" smtClean="0"/>
              <a:t>– </a:t>
            </a:r>
            <a:r>
              <a:rPr lang="sr-Latn-RS" sz="2900" b="1" dirty="0" smtClean="0"/>
              <a:t>obolelog oca</a:t>
            </a:r>
            <a:r>
              <a:rPr lang="en-GB" sz="2900" b="1" dirty="0" smtClean="0"/>
              <a:t>; </a:t>
            </a:r>
            <a:r>
              <a:rPr lang="sr-Latn-RS" sz="2900" b="1" dirty="0" smtClean="0"/>
              <a:t>obolelog sina i obolelog brata ili ujaka</a:t>
            </a:r>
            <a:r>
              <a:rPr lang="en-GB" sz="2900" b="1" dirty="0" smtClean="0"/>
              <a:t>; </a:t>
            </a:r>
            <a:r>
              <a:rPr lang="sr-Latn-RS" sz="2900" b="1" dirty="0" smtClean="0"/>
              <a:t>obolelog sina i sestru koja takođe ima obolelog sina</a:t>
            </a:r>
            <a:r>
              <a:rPr lang="en-GB" sz="2900" b="1" dirty="0" smtClean="0"/>
              <a:t>. </a:t>
            </a:r>
            <a:endParaRPr lang="sl-SI" sz="2900" b="1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19200" y="3657600"/>
            <a:ext cx="2057400" cy="2057400"/>
            <a:chOff x="672" y="1728"/>
            <a:chExt cx="1296" cy="1296"/>
          </a:xfrm>
        </p:grpSpPr>
        <p:sp>
          <p:nvSpPr>
            <p:cNvPr id="636933" name="Line 5"/>
            <p:cNvSpPr>
              <a:spLocks noChangeShapeType="1"/>
            </p:cNvSpPr>
            <p:nvPr/>
          </p:nvSpPr>
          <p:spPr bwMode="auto">
            <a:xfrm>
              <a:off x="864" y="25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34" name="Oval 6"/>
            <p:cNvSpPr>
              <a:spLocks noChangeArrowheads="1"/>
            </p:cNvSpPr>
            <p:nvPr/>
          </p:nvSpPr>
          <p:spPr bwMode="auto">
            <a:xfrm>
              <a:off x="1344" y="1728"/>
              <a:ext cx="240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35" name="Rectangle 7"/>
            <p:cNvSpPr>
              <a:spLocks noChangeArrowheads="1"/>
            </p:cNvSpPr>
            <p:nvPr/>
          </p:nvSpPr>
          <p:spPr bwMode="auto">
            <a:xfrm>
              <a:off x="1728" y="172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36" name="Line 8"/>
            <p:cNvSpPr>
              <a:spLocks noChangeShapeType="1"/>
            </p:cNvSpPr>
            <p:nvPr/>
          </p:nvSpPr>
          <p:spPr bwMode="auto">
            <a:xfrm>
              <a:off x="1584" y="182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37" name="Line 9"/>
            <p:cNvSpPr>
              <a:spLocks noChangeShapeType="1"/>
            </p:cNvSpPr>
            <p:nvPr/>
          </p:nvSpPr>
          <p:spPr bwMode="auto">
            <a:xfrm>
              <a:off x="163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38" name="Line 10"/>
            <p:cNvSpPr>
              <a:spLocks noChangeShapeType="1"/>
            </p:cNvSpPr>
            <p:nvPr/>
          </p:nvSpPr>
          <p:spPr bwMode="auto">
            <a:xfrm>
              <a:off x="1392" y="206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39" name="Rectangle 11"/>
            <p:cNvSpPr>
              <a:spLocks noChangeArrowheads="1"/>
            </p:cNvSpPr>
            <p:nvPr/>
          </p:nvSpPr>
          <p:spPr bwMode="auto">
            <a:xfrm>
              <a:off x="1776" y="2160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40" name="Oval 12"/>
            <p:cNvSpPr>
              <a:spLocks noChangeArrowheads="1"/>
            </p:cNvSpPr>
            <p:nvPr/>
          </p:nvSpPr>
          <p:spPr bwMode="auto">
            <a:xfrm>
              <a:off x="1248" y="2160"/>
              <a:ext cx="240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41" name="Line 13"/>
            <p:cNvSpPr>
              <a:spLocks noChangeShapeType="1"/>
            </p:cNvSpPr>
            <p:nvPr/>
          </p:nvSpPr>
          <p:spPr bwMode="auto">
            <a:xfrm>
              <a:off x="1392" y="206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42" name="Line 14"/>
            <p:cNvSpPr>
              <a:spLocks noChangeShapeType="1"/>
            </p:cNvSpPr>
            <p:nvPr/>
          </p:nvSpPr>
          <p:spPr bwMode="auto">
            <a:xfrm>
              <a:off x="1872" y="206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43" name="Rectangle 15"/>
            <p:cNvSpPr>
              <a:spLocks noChangeArrowheads="1"/>
            </p:cNvSpPr>
            <p:nvPr/>
          </p:nvSpPr>
          <p:spPr bwMode="auto">
            <a:xfrm>
              <a:off x="816" y="21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44" name="Line 16"/>
            <p:cNvSpPr>
              <a:spLocks noChangeShapeType="1"/>
            </p:cNvSpPr>
            <p:nvPr/>
          </p:nvSpPr>
          <p:spPr bwMode="auto">
            <a:xfrm>
              <a:off x="1008" y="225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45" name="Line 17"/>
            <p:cNvSpPr>
              <a:spLocks noChangeShapeType="1"/>
            </p:cNvSpPr>
            <p:nvPr/>
          </p:nvSpPr>
          <p:spPr bwMode="auto">
            <a:xfrm>
              <a:off x="1152" y="22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46" name="Oval 18" descr="Wide downward diagonal"/>
            <p:cNvSpPr>
              <a:spLocks noChangeArrowheads="1"/>
            </p:cNvSpPr>
            <p:nvPr/>
          </p:nvSpPr>
          <p:spPr bwMode="auto">
            <a:xfrm>
              <a:off x="1056" y="2496"/>
              <a:ext cx="240" cy="192"/>
            </a:xfrm>
            <a:prstGeom prst="ellipse">
              <a:avLst/>
            </a:prstGeom>
            <a:pattFill prst="wdDnDiag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47" name="Rectangle 19"/>
            <p:cNvSpPr>
              <a:spLocks noChangeArrowheads="1"/>
            </p:cNvSpPr>
            <p:nvPr/>
          </p:nvSpPr>
          <p:spPr bwMode="auto">
            <a:xfrm>
              <a:off x="672" y="249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48" name="Rectangle 20"/>
            <p:cNvSpPr>
              <a:spLocks noChangeArrowheads="1"/>
            </p:cNvSpPr>
            <p:nvPr/>
          </p:nvSpPr>
          <p:spPr bwMode="auto">
            <a:xfrm>
              <a:off x="864" y="2832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49" name="Line 21"/>
            <p:cNvSpPr>
              <a:spLocks noChangeShapeType="1"/>
            </p:cNvSpPr>
            <p:nvPr/>
          </p:nvSpPr>
          <p:spPr bwMode="auto">
            <a:xfrm>
              <a:off x="960" y="259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572000" y="3886200"/>
            <a:ext cx="2438400" cy="1524000"/>
            <a:chOff x="2640" y="1728"/>
            <a:chExt cx="1536" cy="960"/>
          </a:xfrm>
        </p:grpSpPr>
        <p:sp>
          <p:nvSpPr>
            <p:cNvPr id="636951" name="Oval 23"/>
            <p:cNvSpPr>
              <a:spLocks noChangeArrowheads="1"/>
            </p:cNvSpPr>
            <p:nvPr/>
          </p:nvSpPr>
          <p:spPr bwMode="auto">
            <a:xfrm>
              <a:off x="3168" y="1728"/>
              <a:ext cx="240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52" name="Rectangle 24"/>
            <p:cNvSpPr>
              <a:spLocks noChangeArrowheads="1"/>
            </p:cNvSpPr>
            <p:nvPr/>
          </p:nvSpPr>
          <p:spPr bwMode="auto">
            <a:xfrm>
              <a:off x="3552" y="172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53" name="Line 25"/>
            <p:cNvSpPr>
              <a:spLocks noChangeShapeType="1"/>
            </p:cNvSpPr>
            <p:nvPr/>
          </p:nvSpPr>
          <p:spPr bwMode="auto">
            <a:xfrm>
              <a:off x="3408" y="182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54" name="Line 26"/>
            <p:cNvSpPr>
              <a:spLocks noChangeShapeType="1"/>
            </p:cNvSpPr>
            <p:nvPr/>
          </p:nvSpPr>
          <p:spPr bwMode="auto">
            <a:xfrm>
              <a:off x="345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55" name="Line 27"/>
            <p:cNvSpPr>
              <a:spLocks noChangeShapeType="1"/>
            </p:cNvSpPr>
            <p:nvPr/>
          </p:nvSpPr>
          <p:spPr bwMode="auto">
            <a:xfrm>
              <a:off x="3216" y="206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56" name="Oval 28" descr="Wide downward diagonal"/>
            <p:cNvSpPr>
              <a:spLocks noChangeArrowheads="1"/>
            </p:cNvSpPr>
            <p:nvPr/>
          </p:nvSpPr>
          <p:spPr bwMode="auto">
            <a:xfrm>
              <a:off x="3072" y="2160"/>
              <a:ext cx="240" cy="192"/>
            </a:xfrm>
            <a:prstGeom prst="ellipse">
              <a:avLst/>
            </a:prstGeom>
            <a:pattFill prst="wdDnDiag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57" name="Line 29"/>
            <p:cNvSpPr>
              <a:spLocks noChangeShapeType="1"/>
            </p:cNvSpPr>
            <p:nvPr/>
          </p:nvSpPr>
          <p:spPr bwMode="auto">
            <a:xfrm>
              <a:off x="3216" y="206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58" name="Line 30"/>
            <p:cNvSpPr>
              <a:spLocks noChangeShapeType="1"/>
            </p:cNvSpPr>
            <p:nvPr/>
          </p:nvSpPr>
          <p:spPr bwMode="auto">
            <a:xfrm>
              <a:off x="3696" y="206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59" name="Rectangle 31"/>
            <p:cNvSpPr>
              <a:spLocks noChangeArrowheads="1"/>
            </p:cNvSpPr>
            <p:nvPr/>
          </p:nvSpPr>
          <p:spPr bwMode="auto">
            <a:xfrm>
              <a:off x="2640" y="21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60" name="Line 32"/>
            <p:cNvSpPr>
              <a:spLocks noChangeShapeType="1"/>
            </p:cNvSpPr>
            <p:nvPr/>
          </p:nvSpPr>
          <p:spPr bwMode="auto">
            <a:xfrm>
              <a:off x="2832" y="225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61" name="Line 33"/>
            <p:cNvSpPr>
              <a:spLocks noChangeShapeType="1"/>
            </p:cNvSpPr>
            <p:nvPr/>
          </p:nvSpPr>
          <p:spPr bwMode="auto">
            <a:xfrm>
              <a:off x="2976" y="22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62" name="Oval 34"/>
            <p:cNvSpPr>
              <a:spLocks noChangeArrowheads="1"/>
            </p:cNvSpPr>
            <p:nvPr/>
          </p:nvSpPr>
          <p:spPr bwMode="auto">
            <a:xfrm>
              <a:off x="3600" y="2160"/>
              <a:ext cx="240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63" name="Rectangle 35"/>
            <p:cNvSpPr>
              <a:spLocks noChangeArrowheads="1"/>
            </p:cNvSpPr>
            <p:nvPr/>
          </p:nvSpPr>
          <p:spPr bwMode="auto">
            <a:xfrm>
              <a:off x="2880" y="2496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64" name="Rectangle 36"/>
            <p:cNvSpPr>
              <a:spLocks noChangeArrowheads="1"/>
            </p:cNvSpPr>
            <p:nvPr/>
          </p:nvSpPr>
          <p:spPr bwMode="auto">
            <a:xfrm>
              <a:off x="3984" y="21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65" name="Rectangle 37"/>
            <p:cNvSpPr>
              <a:spLocks noChangeArrowheads="1"/>
            </p:cNvSpPr>
            <p:nvPr/>
          </p:nvSpPr>
          <p:spPr bwMode="auto">
            <a:xfrm>
              <a:off x="3792" y="2496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966" name="Line 38"/>
            <p:cNvSpPr>
              <a:spLocks noChangeShapeType="1"/>
            </p:cNvSpPr>
            <p:nvPr/>
          </p:nvSpPr>
          <p:spPr bwMode="auto">
            <a:xfrm>
              <a:off x="3840" y="225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6967" name="Line 39"/>
            <p:cNvSpPr>
              <a:spLocks noChangeShapeType="1"/>
            </p:cNvSpPr>
            <p:nvPr/>
          </p:nvSpPr>
          <p:spPr bwMode="auto">
            <a:xfrm>
              <a:off x="3888" y="22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36968" name="Rectangle 40"/>
          <p:cNvSpPr>
            <a:spLocks noChangeArrowheads="1"/>
          </p:cNvSpPr>
          <p:nvPr/>
        </p:nvSpPr>
        <p:spPr bwMode="auto">
          <a:xfrm>
            <a:off x="838200" y="3429000"/>
            <a:ext cx="28956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6969" name="Rectangle 41"/>
          <p:cNvSpPr>
            <a:spLocks noChangeArrowheads="1"/>
          </p:cNvSpPr>
          <p:nvPr/>
        </p:nvSpPr>
        <p:spPr bwMode="auto">
          <a:xfrm>
            <a:off x="4419600" y="3429000"/>
            <a:ext cx="28956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85800" y="6172200"/>
            <a:ext cx="3257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b="1" i="1" dirty="0" smtClean="0"/>
              <a:t> </a:t>
            </a:r>
            <a:r>
              <a:rPr lang="sl-SI" sz="1600" b="1" i="1" dirty="0" smtClean="0"/>
              <a:t>(Milhorat i Goldstone, 1965)</a:t>
            </a:r>
            <a:endParaRPr lang="en-US" sz="1600" dirty="0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228600" y="1143000"/>
            <a:ext cx="3810000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ahoma" charset="0"/>
              </a:rPr>
              <a:t>F</a:t>
            </a:r>
            <a:r>
              <a:rPr lang="sr-Latn-RS" dirty="0" smtClean="0">
                <a:latin typeface="Tahoma" charset="0"/>
              </a:rPr>
              <a:t>amilijarni slučajevi</a:t>
            </a:r>
            <a:r>
              <a:rPr lang="sl-SI" dirty="0" smtClean="0">
                <a:latin typeface="Tahoma" charset="0"/>
              </a:rPr>
              <a:t>= </a:t>
            </a:r>
            <a:r>
              <a:rPr lang="sl-SI" dirty="0">
                <a:latin typeface="Tahoma" charset="0"/>
              </a:rPr>
              <a:t>2/3</a:t>
            </a:r>
            <a:endParaRPr lang="en-US" dirty="0">
              <a:latin typeface="Tahoma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191000" y="1295400"/>
            <a:ext cx="3733800" cy="36933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ahoma" charset="0"/>
              </a:rPr>
              <a:t>S</a:t>
            </a:r>
            <a:r>
              <a:rPr lang="sr-Latn-RS" dirty="0" smtClean="0">
                <a:latin typeface="Tahoma" charset="0"/>
              </a:rPr>
              <a:t>poradični slučajevi</a:t>
            </a:r>
            <a:r>
              <a:rPr lang="sl-SI" dirty="0" smtClean="0">
                <a:latin typeface="Tahoma" charset="0"/>
              </a:rPr>
              <a:t>= </a:t>
            </a:r>
            <a:r>
              <a:rPr lang="sl-SI" dirty="0">
                <a:latin typeface="Tahoma" charset="0"/>
              </a:rPr>
              <a:t>1/3</a:t>
            </a:r>
            <a:endParaRPr lang="en-US" dirty="0">
              <a:latin typeface="Tahoma" charset="0"/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304800" y="1524000"/>
            <a:ext cx="228600" cy="457200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4267200" y="1676400"/>
            <a:ext cx="228600" cy="368808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458200" cy="5791200"/>
          </a:xfrm>
        </p:spPr>
        <p:txBody>
          <a:bodyPr>
            <a:normAutofit/>
          </a:bodyPr>
          <a:lstStyle/>
          <a:p>
            <a:pPr marL="342900" indent="-342900"/>
            <a:endParaRPr lang="sl-SI" sz="2800" b="1" dirty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</a:rPr>
              <a:t>V</a:t>
            </a:r>
            <a:r>
              <a:rPr lang="sr-Latn-RS" sz="2000" b="1" dirty="0" smtClean="0">
                <a:solidFill>
                  <a:srgbClr val="C00000"/>
                </a:solidFill>
              </a:rPr>
              <a:t>erovatni prenosilac </a:t>
            </a:r>
            <a:r>
              <a:rPr lang="sr-Latn-RS" sz="1800" b="1" dirty="0" smtClean="0"/>
              <a:t>je žena koja ima </a:t>
            </a:r>
            <a:r>
              <a:rPr lang="sr-Cyrl-RS" sz="1800" b="1" dirty="0" smtClean="0"/>
              <a:t>– </a:t>
            </a:r>
            <a:r>
              <a:rPr lang="sr-Latn-RS" sz="1800" b="1" dirty="0" smtClean="0"/>
              <a:t>dva ili više obolelih sinova</a:t>
            </a:r>
            <a:r>
              <a:rPr lang="en-GB" sz="1800" b="1" dirty="0" smtClean="0"/>
              <a:t>,</a:t>
            </a:r>
            <a:r>
              <a:rPr lang="sr-Latn-RS" sz="1800" b="1" dirty="0" smtClean="0"/>
              <a:t>bez drugih bolesnih muških rođaka;</a:t>
            </a:r>
            <a:r>
              <a:rPr lang="en-GB" sz="1800" b="1" dirty="0" smtClean="0"/>
              <a:t> </a:t>
            </a:r>
            <a:r>
              <a:rPr lang="sr-Latn-RS" sz="1800" b="1" dirty="0" smtClean="0"/>
              <a:t>kao i žena sa obolelim sinom i jednim ili više bolesnih </a:t>
            </a:r>
            <a:r>
              <a:rPr lang="en-GB" sz="1800" b="1" dirty="0" smtClean="0"/>
              <a:t> </a:t>
            </a:r>
            <a:r>
              <a:rPr lang="sr-Latn-RS" sz="1800" b="1" dirty="0" smtClean="0"/>
              <a:t>muških unuka (od čerke)</a:t>
            </a:r>
            <a:r>
              <a:rPr lang="en-GB" sz="1800" b="1" dirty="0" smtClean="0"/>
              <a:t>. </a:t>
            </a:r>
            <a:endParaRPr lang="sr-Latn-RS" sz="1800" b="1" dirty="0" smtClean="0"/>
          </a:p>
          <a:p>
            <a:pPr marL="342900" indent="-342900"/>
            <a:endParaRPr lang="sl-SI" sz="2800" b="1" dirty="0"/>
          </a:p>
          <a:p>
            <a:pPr marL="342900" indent="-342900"/>
            <a:endParaRPr lang="sl-SI" sz="2800" b="1" dirty="0"/>
          </a:p>
          <a:p>
            <a:pPr marL="342900" indent="-342900"/>
            <a:endParaRPr lang="sl-SI" sz="2400" b="1" dirty="0" smtClean="0"/>
          </a:p>
          <a:p>
            <a:pPr marL="342900" indent="-342900"/>
            <a:endParaRPr lang="sl-SI" b="1" dirty="0" smtClean="0"/>
          </a:p>
          <a:p>
            <a:pPr marL="342900" indent="-342900">
              <a:buNone/>
            </a:pPr>
            <a:endParaRPr lang="sr-Latn-RS" sz="1800" b="1" i="1" dirty="0" smtClean="0"/>
          </a:p>
        </p:txBody>
      </p:sp>
      <p:sp>
        <p:nvSpPr>
          <p:cNvPr id="637956" name="Oval 4" descr="Wide downward diagonal"/>
          <p:cNvSpPr>
            <a:spLocks noChangeArrowheads="1"/>
          </p:cNvSpPr>
          <p:nvPr/>
        </p:nvSpPr>
        <p:spPr bwMode="auto">
          <a:xfrm>
            <a:off x="2133600" y="2743200"/>
            <a:ext cx="381000" cy="304800"/>
          </a:xfrm>
          <a:prstGeom prst="ellipse">
            <a:avLst/>
          </a:prstGeom>
          <a:pattFill prst="wdDn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57" name="Rectangle 5"/>
          <p:cNvSpPr>
            <a:spLocks noChangeArrowheads="1"/>
          </p:cNvSpPr>
          <p:nvPr/>
        </p:nvSpPr>
        <p:spPr bwMode="auto">
          <a:xfrm>
            <a:off x="2743200" y="274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58" name="Line 6"/>
          <p:cNvSpPr>
            <a:spLocks noChangeShapeType="1"/>
          </p:cNvSpPr>
          <p:nvPr/>
        </p:nvSpPr>
        <p:spPr bwMode="auto">
          <a:xfrm>
            <a:off x="25146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59" name="Line 7"/>
          <p:cNvSpPr>
            <a:spLocks noChangeShapeType="1"/>
          </p:cNvSpPr>
          <p:nvPr/>
        </p:nvSpPr>
        <p:spPr bwMode="auto">
          <a:xfrm>
            <a:off x="2590800" y="2895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60" name="Line 8"/>
          <p:cNvSpPr>
            <a:spLocks noChangeShapeType="1"/>
          </p:cNvSpPr>
          <p:nvPr/>
        </p:nvSpPr>
        <p:spPr bwMode="auto">
          <a:xfrm>
            <a:off x="22098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61" name="Rectangle 9"/>
          <p:cNvSpPr>
            <a:spLocks noChangeArrowheads="1"/>
          </p:cNvSpPr>
          <p:nvPr/>
        </p:nvSpPr>
        <p:spPr bwMode="auto">
          <a:xfrm>
            <a:off x="2819400" y="34290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62" name="Oval 10"/>
          <p:cNvSpPr>
            <a:spLocks noChangeArrowheads="1"/>
          </p:cNvSpPr>
          <p:nvPr/>
        </p:nvSpPr>
        <p:spPr bwMode="auto">
          <a:xfrm>
            <a:off x="1981200" y="3429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63" name="Line 11"/>
          <p:cNvSpPr>
            <a:spLocks noChangeShapeType="1"/>
          </p:cNvSpPr>
          <p:nvPr/>
        </p:nvSpPr>
        <p:spPr bwMode="auto">
          <a:xfrm>
            <a:off x="22098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64" name="Line 12"/>
          <p:cNvSpPr>
            <a:spLocks noChangeShapeType="1"/>
          </p:cNvSpPr>
          <p:nvPr/>
        </p:nvSpPr>
        <p:spPr bwMode="auto">
          <a:xfrm>
            <a:off x="29718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65" name="Rectangle 13"/>
          <p:cNvSpPr>
            <a:spLocks noChangeArrowheads="1"/>
          </p:cNvSpPr>
          <p:nvPr/>
        </p:nvSpPr>
        <p:spPr bwMode="auto">
          <a:xfrm>
            <a:off x="1295400" y="3429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66" name="Line 14"/>
          <p:cNvSpPr>
            <a:spLocks noChangeShapeType="1"/>
          </p:cNvSpPr>
          <p:nvPr/>
        </p:nvSpPr>
        <p:spPr bwMode="auto">
          <a:xfrm>
            <a:off x="1600200" y="3581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67" name="Line 15"/>
          <p:cNvSpPr>
            <a:spLocks noChangeShapeType="1"/>
          </p:cNvSpPr>
          <p:nvPr/>
        </p:nvSpPr>
        <p:spPr bwMode="auto">
          <a:xfrm>
            <a:off x="1828800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68" name="Rectangle 16"/>
          <p:cNvSpPr>
            <a:spLocks noChangeArrowheads="1"/>
          </p:cNvSpPr>
          <p:nvPr/>
        </p:nvSpPr>
        <p:spPr bwMode="auto">
          <a:xfrm>
            <a:off x="1676400" y="3962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69" name="Oval 17" descr="Wide downward diagonal"/>
          <p:cNvSpPr>
            <a:spLocks noChangeArrowheads="1"/>
          </p:cNvSpPr>
          <p:nvPr/>
        </p:nvSpPr>
        <p:spPr bwMode="auto">
          <a:xfrm>
            <a:off x="5029200" y="2743200"/>
            <a:ext cx="381000" cy="304800"/>
          </a:xfrm>
          <a:prstGeom prst="ellipse">
            <a:avLst/>
          </a:prstGeom>
          <a:pattFill prst="wdDn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70" name="Rectangle 18"/>
          <p:cNvSpPr>
            <a:spLocks noChangeArrowheads="1"/>
          </p:cNvSpPr>
          <p:nvPr/>
        </p:nvSpPr>
        <p:spPr bwMode="auto">
          <a:xfrm>
            <a:off x="5638800" y="274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71" name="Line 19"/>
          <p:cNvSpPr>
            <a:spLocks noChangeShapeType="1"/>
          </p:cNvSpPr>
          <p:nvPr/>
        </p:nvSpPr>
        <p:spPr bwMode="auto">
          <a:xfrm>
            <a:off x="54102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72" name="Line 20"/>
          <p:cNvSpPr>
            <a:spLocks noChangeShapeType="1"/>
          </p:cNvSpPr>
          <p:nvPr/>
        </p:nvSpPr>
        <p:spPr bwMode="auto">
          <a:xfrm>
            <a:off x="5486400" y="2895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73" name="Line 21"/>
          <p:cNvSpPr>
            <a:spLocks noChangeShapeType="1"/>
          </p:cNvSpPr>
          <p:nvPr/>
        </p:nvSpPr>
        <p:spPr bwMode="auto">
          <a:xfrm>
            <a:off x="51054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74" name="Line 22"/>
          <p:cNvSpPr>
            <a:spLocks noChangeShapeType="1"/>
          </p:cNvSpPr>
          <p:nvPr/>
        </p:nvSpPr>
        <p:spPr bwMode="auto">
          <a:xfrm>
            <a:off x="51054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75" name="Line 23"/>
          <p:cNvSpPr>
            <a:spLocks noChangeShapeType="1"/>
          </p:cNvSpPr>
          <p:nvPr/>
        </p:nvSpPr>
        <p:spPr bwMode="auto">
          <a:xfrm>
            <a:off x="58674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76" name="Rectangle 24"/>
          <p:cNvSpPr>
            <a:spLocks noChangeArrowheads="1"/>
          </p:cNvSpPr>
          <p:nvPr/>
        </p:nvSpPr>
        <p:spPr bwMode="auto">
          <a:xfrm>
            <a:off x="4953000" y="34290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77" name="Rectangle 25"/>
          <p:cNvSpPr>
            <a:spLocks noChangeArrowheads="1"/>
          </p:cNvSpPr>
          <p:nvPr/>
        </p:nvSpPr>
        <p:spPr bwMode="auto">
          <a:xfrm>
            <a:off x="5715000" y="34290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828800" y="5486400"/>
            <a:ext cx="914400" cy="838200"/>
            <a:chOff x="1152" y="3264"/>
            <a:chExt cx="576" cy="528"/>
          </a:xfrm>
        </p:grpSpPr>
        <p:sp>
          <p:nvSpPr>
            <p:cNvPr id="637979" name="Oval 27" descr="Wide downward diagonal"/>
            <p:cNvSpPr>
              <a:spLocks noChangeArrowheads="1"/>
            </p:cNvSpPr>
            <p:nvPr/>
          </p:nvSpPr>
          <p:spPr bwMode="auto">
            <a:xfrm>
              <a:off x="1152" y="3264"/>
              <a:ext cx="240" cy="192"/>
            </a:xfrm>
            <a:prstGeom prst="ellipse">
              <a:avLst/>
            </a:prstGeom>
            <a:pattFill prst="wdDnDiag">
              <a:fgClr>
                <a:schemeClr val="folHlink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37980" name="Rectangle 28"/>
            <p:cNvSpPr>
              <a:spLocks noChangeArrowheads="1"/>
            </p:cNvSpPr>
            <p:nvPr/>
          </p:nvSpPr>
          <p:spPr bwMode="auto">
            <a:xfrm>
              <a:off x="1536" y="326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7981" name="Line 29"/>
            <p:cNvSpPr>
              <a:spLocks noChangeShapeType="1"/>
            </p:cNvSpPr>
            <p:nvPr/>
          </p:nvSpPr>
          <p:spPr bwMode="auto">
            <a:xfrm>
              <a:off x="1392" y="33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7982" name="Line 30"/>
            <p:cNvSpPr>
              <a:spLocks noChangeShapeType="1"/>
            </p:cNvSpPr>
            <p:nvPr/>
          </p:nvSpPr>
          <p:spPr bwMode="auto">
            <a:xfrm>
              <a:off x="1440" y="33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7983" name="Rectangle 31"/>
            <p:cNvSpPr>
              <a:spLocks noChangeArrowheads="1"/>
            </p:cNvSpPr>
            <p:nvPr/>
          </p:nvSpPr>
          <p:spPr bwMode="auto">
            <a:xfrm>
              <a:off x="1344" y="3600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7984" name="Oval 32"/>
          <p:cNvSpPr>
            <a:spLocks noChangeArrowheads="1"/>
          </p:cNvSpPr>
          <p:nvPr/>
        </p:nvSpPr>
        <p:spPr bwMode="auto">
          <a:xfrm>
            <a:off x="5105400" y="43434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85" name="Rectangle 33"/>
          <p:cNvSpPr>
            <a:spLocks noChangeArrowheads="1"/>
          </p:cNvSpPr>
          <p:nvPr/>
        </p:nvSpPr>
        <p:spPr bwMode="auto">
          <a:xfrm>
            <a:off x="5715000" y="4343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86" name="Line 34"/>
          <p:cNvSpPr>
            <a:spLocks noChangeShapeType="1"/>
          </p:cNvSpPr>
          <p:nvPr/>
        </p:nvSpPr>
        <p:spPr bwMode="auto">
          <a:xfrm>
            <a:off x="5486400" y="449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87" name="Line 35"/>
          <p:cNvSpPr>
            <a:spLocks noChangeShapeType="1"/>
          </p:cNvSpPr>
          <p:nvPr/>
        </p:nvSpPr>
        <p:spPr bwMode="auto">
          <a:xfrm>
            <a:off x="55626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88" name="Line 36"/>
          <p:cNvSpPr>
            <a:spLocks noChangeShapeType="1"/>
          </p:cNvSpPr>
          <p:nvPr/>
        </p:nvSpPr>
        <p:spPr bwMode="auto">
          <a:xfrm>
            <a:off x="5181600" y="4876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89" name="Rectangle 37"/>
          <p:cNvSpPr>
            <a:spLocks noChangeArrowheads="1"/>
          </p:cNvSpPr>
          <p:nvPr/>
        </p:nvSpPr>
        <p:spPr bwMode="auto">
          <a:xfrm>
            <a:off x="5791200" y="50292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90" name="Oval 38"/>
          <p:cNvSpPr>
            <a:spLocks noChangeArrowheads="1"/>
          </p:cNvSpPr>
          <p:nvPr/>
        </p:nvSpPr>
        <p:spPr bwMode="auto">
          <a:xfrm>
            <a:off x="4953000" y="50292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91" name="Line 39"/>
          <p:cNvSpPr>
            <a:spLocks noChangeShapeType="1"/>
          </p:cNvSpPr>
          <p:nvPr/>
        </p:nvSpPr>
        <p:spPr bwMode="auto">
          <a:xfrm>
            <a:off x="51816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92" name="Line 40"/>
          <p:cNvSpPr>
            <a:spLocks noChangeShapeType="1"/>
          </p:cNvSpPr>
          <p:nvPr/>
        </p:nvSpPr>
        <p:spPr bwMode="auto">
          <a:xfrm>
            <a:off x="59436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93" name="Rectangle 41"/>
          <p:cNvSpPr>
            <a:spLocks noChangeArrowheads="1"/>
          </p:cNvSpPr>
          <p:nvPr/>
        </p:nvSpPr>
        <p:spPr bwMode="auto">
          <a:xfrm>
            <a:off x="4267200" y="5029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94" name="Line 42"/>
          <p:cNvSpPr>
            <a:spLocks noChangeShapeType="1"/>
          </p:cNvSpPr>
          <p:nvPr/>
        </p:nvSpPr>
        <p:spPr bwMode="auto">
          <a:xfrm>
            <a:off x="4572000" y="518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95" name="Line 43"/>
          <p:cNvSpPr>
            <a:spLocks noChangeShapeType="1"/>
          </p:cNvSpPr>
          <p:nvPr/>
        </p:nvSpPr>
        <p:spPr bwMode="auto">
          <a:xfrm>
            <a:off x="4800600" y="5181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96" name="Line 44"/>
          <p:cNvSpPr>
            <a:spLocks noChangeShapeType="1"/>
          </p:cNvSpPr>
          <p:nvPr/>
        </p:nvSpPr>
        <p:spPr bwMode="auto">
          <a:xfrm>
            <a:off x="4191000" y="5562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7997" name="Oval 45" descr="Wide downward diagonal"/>
          <p:cNvSpPr>
            <a:spLocks noChangeArrowheads="1"/>
          </p:cNvSpPr>
          <p:nvPr/>
        </p:nvSpPr>
        <p:spPr bwMode="auto">
          <a:xfrm>
            <a:off x="4038600" y="5791200"/>
            <a:ext cx="381000" cy="304800"/>
          </a:xfrm>
          <a:prstGeom prst="ellipse">
            <a:avLst/>
          </a:prstGeom>
          <a:pattFill prst="wdDnDiag">
            <a:fgClr>
              <a:schemeClr val="folHlink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98" name="Rectangle 46"/>
          <p:cNvSpPr>
            <a:spLocks noChangeArrowheads="1"/>
          </p:cNvSpPr>
          <p:nvPr/>
        </p:nvSpPr>
        <p:spPr bwMode="auto">
          <a:xfrm>
            <a:off x="4648200" y="57912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99" name="Oval 47"/>
          <p:cNvSpPr>
            <a:spLocks noChangeArrowheads="1"/>
          </p:cNvSpPr>
          <p:nvPr/>
        </p:nvSpPr>
        <p:spPr bwMode="auto">
          <a:xfrm>
            <a:off x="5257800" y="57912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00" name="Line 48"/>
          <p:cNvSpPr>
            <a:spLocks noChangeShapeType="1"/>
          </p:cNvSpPr>
          <p:nvPr/>
        </p:nvSpPr>
        <p:spPr bwMode="auto">
          <a:xfrm>
            <a:off x="41910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8001" name="Line 49"/>
          <p:cNvSpPr>
            <a:spLocks noChangeShapeType="1"/>
          </p:cNvSpPr>
          <p:nvPr/>
        </p:nvSpPr>
        <p:spPr bwMode="auto">
          <a:xfrm>
            <a:off x="48006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8002" name="Line 50"/>
          <p:cNvSpPr>
            <a:spLocks noChangeShapeType="1"/>
          </p:cNvSpPr>
          <p:nvPr/>
        </p:nvSpPr>
        <p:spPr bwMode="auto">
          <a:xfrm>
            <a:off x="5486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8003" name="Line 51"/>
          <p:cNvSpPr>
            <a:spLocks noChangeShapeType="1"/>
          </p:cNvSpPr>
          <p:nvPr/>
        </p:nvSpPr>
        <p:spPr bwMode="auto">
          <a:xfrm>
            <a:off x="5638800" y="5943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8004" name="Rectangle 52"/>
          <p:cNvSpPr>
            <a:spLocks noChangeArrowheads="1"/>
          </p:cNvSpPr>
          <p:nvPr/>
        </p:nvSpPr>
        <p:spPr bwMode="auto">
          <a:xfrm>
            <a:off x="5943600" y="5791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05" name="Rectangle 53"/>
          <p:cNvSpPr>
            <a:spLocks noChangeArrowheads="1"/>
          </p:cNvSpPr>
          <p:nvPr/>
        </p:nvSpPr>
        <p:spPr bwMode="auto">
          <a:xfrm>
            <a:off x="5638800" y="61722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06" name="Line 54"/>
          <p:cNvSpPr>
            <a:spLocks noChangeShapeType="1"/>
          </p:cNvSpPr>
          <p:nvPr/>
        </p:nvSpPr>
        <p:spPr bwMode="auto">
          <a:xfrm>
            <a:off x="57912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8007" name="Oval 55"/>
          <p:cNvSpPr>
            <a:spLocks noChangeArrowheads="1"/>
          </p:cNvSpPr>
          <p:nvPr/>
        </p:nvSpPr>
        <p:spPr bwMode="auto">
          <a:xfrm>
            <a:off x="6553200" y="50292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08" name="Line 56"/>
          <p:cNvSpPr>
            <a:spLocks noChangeShapeType="1"/>
          </p:cNvSpPr>
          <p:nvPr/>
        </p:nvSpPr>
        <p:spPr bwMode="auto">
          <a:xfrm>
            <a:off x="67056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8009" name="Rectangle 57"/>
          <p:cNvSpPr>
            <a:spLocks noChangeArrowheads="1"/>
          </p:cNvSpPr>
          <p:nvPr/>
        </p:nvSpPr>
        <p:spPr bwMode="auto">
          <a:xfrm>
            <a:off x="7239000" y="5029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10" name="Line 58"/>
          <p:cNvSpPr>
            <a:spLocks noChangeShapeType="1"/>
          </p:cNvSpPr>
          <p:nvPr/>
        </p:nvSpPr>
        <p:spPr bwMode="auto">
          <a:xfrm>
            <a:off x="6934200" y="5181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8011" name="Rectangle 59"/>
          <p:cNvSpPr>
            <a:spLocks noChangeArrowheads="1"/>
          </p:cNvSpPr>
          <p:nvPr/>
        </p:nvSpPr>
        <p:spPr bwMode="auto">
          <a:xfrm>
            <a:off x="6934200" y="57912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12" name="Line 60"/>
          <p:cNvSpPr>
            <a:spLocks noChangeShapeType="1"/>
          </p:cNvSpPr>
          <p:nvPr/>
        </p:nvSpPr>
        <p:spPr bwMode="auto">
          <a:xfrm>
            <a:off x="70866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8013" name="Rectangle 61"/>
          <p:cNvSpPr>
            <a:spLocks noChangeArrowheads="1"/>
          </p:cNvSpPr>
          <p:nvPr/>
        </p:nvSpPr>
        <p:spPr bwMode="auto">
          <a:xfrm>
            <a:off x="990600" y="2667000"/>
            <a:ext cx="25908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14" name="Rectangle 62"/>
          <p:cNvSpPr>
            <a:spLocks noChangeArrowheads="1"/>
          </p:cNvSpPr>
          <p:nvPr/>
        </p:nvSpPr>
        <p:spPr bwMode="auto">
          <a:xfrm>
            <a:off x="4724400" y="2590800"/>
            <a:ext cx="1600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15" name="Rectangle 63"/>
          <p:cNvSpPr>
            <a:spLocks noChangeArrowheads="1"/>
          </p:cNvSpPr>
          <p:nvPr/>
        </p:nvSpPr>
        <p:spPr bwMode="auto">
          <a:xfrm>
            <a:off x="1676400" y="5334000"/>
            <a:ext cx="12954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8016" name="Rectangle 64"/>
          <p:cNvSpPr>
            <a:spLocks noChangeArrowheads="1"/>
          </p:cNvSpPr>
          <p:nvPr/>
        </p:nvSpPr>
        <p:spPr bwMode="auto">
          <a:xfrm>
            <a:off x="3962400" y="4267200"/>
            <a:ext cx="38100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57200" y="4648200"/>
            <a:ext cx="3286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F0AD00"/>
              </a:buClr>
              <a:buSzPct val="7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</a:rPr>
              <a:t>M</a:t>
            </a:r>
            <a:r>
              <a:rPr lang="sr-Latn-RS" sz="2000" b="1" dirty="0" smtClean="0">
                <a:solidFill>
                  <a:srgbClr val="C00000"/>
                </a:solidFill>
              </a:rPr>
              <a:t>ogući prenosilac </a:t>
            </a:r>
            <a:r>
              <a:rPr lang="sr-Cyrl-RS" sz="2000" b="1" dirty="0" smtClean="0">
                <a:solidFill>
                  <a:srgbClr val="C00000"/>
                </a:solidFill>
              </a:rPr>
              <a:t>-</a:t>
            </a:r>
            <a:endParaRPr lang="en-GB" sz="2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FFC000"/>
                </a:solidFill>
              </a:rPr>
              <a:t>P</a:t>
            </a:r>
            <a:r>
              <a:rPr lang="sr-Latn-RS" sz="2400" dirty="0" smtClean="0">
                <a:solidFill>
                  <a:srgbClr val="FFC000"/>
                </a:solidFill>
              </a:rPr>
              <a:t>rimer: prikaz rodoslova porodice u kojoj je otac oboleo od Bekerove mišićne distrofije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199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  </a:t>
            </a:r>
            <a:endParaRPr lang="en-US" dirty="0"/>
          </a:p>
        </p:txBody>
      </p:sp>
      <p:pic>
        <p:nvPicPr>
          <p:cNvPr id="1026" name="Picture 2" descr="C:\Users\Useerr\Desktop\Jasna Maksić-defektološki\Stablo 1 orenatalna -verzija 2.png"/>
          <p:cNvPicPr>
            <a:picLocks noChangeAspect="1" noChangeArrowheads="1"/>
          </p:cNvPicPr>
          <p:nvPr/>
        </p:nvPicPr>
        <p:blipFill>
          <a:blip r:embed="rId2"/>
          <a:srcRect l="12122" t="24356" r="14272" b="14752"/>
          <a:stretch>
            <a:fillRect/>
          </a:stretch>
        </p:blipFill>
        <p:spPr bwMode="auto">
          <a:xfrm>
            <a:off x="914400" y="2286000"/>
            <a:ext cx="7315200" cy="3733800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476999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800" y="6488668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/>
              <a:t>bolestan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2667000" y="6419086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0" y="6488668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/>
              <a:t>zdrava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4639927" y="6438899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29200" y="6488668"/>
            <a:ext cx="119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/>
              <a:t>prenosilac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 flipV="1">
            <a:off x="4800600" y="6576068"/>
            <a:ext cx="76200" cy="914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2743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2400" b="1" i="1" dirty="0" smtClean="0"/>
              <a:t> </a:t>
            </a:r>
            <a:r>
              <a:rPr lang="sr-Cyrl-RS" sz="2400" b="1" i="1" dirty="0" smtClean="0"/>
              <a:t>“</a:t>
            </a:r>
            <a:r>
              <a:rPr lang="sr-Latn-RS" sz="2400" b="1" i="1" dirty="0" smtClean="0"/>
              <a:t>Genetsko savetovanje je postupak kojim se pacijentima s rizikom nekog oboljenja koje može biti nasledno, </a:t>
            </a:r>
          </a:p>
          <a:p>
            <a:pPr algn="ctr">
              <a:buNone/>
            </a:pPr>
            <a:r>
              <a:rPr lang="sr-Latn-RS" sz="2400" b="1" i="1" dirty="0" smtClean="0"/>
              <a:t>predočavaju posledice bolesti</a:t>
            </a:r>
            <a:r>
              <a:rPr lang="sr-Cyrl-RS" sz="2400" b="1" i="1" dirty="0" smtClean="0"/>
              <a:t>, </a:t>
            </a:r>
            <a:r>
              <a:rPr lang="sr-Latn-RS" sz="2400" b="1" i="1" dirty="0" smtClean="0"/>
              <a:t>verovatnoća njenog razvoja i prenošenja</a:t>
            </a:r>
            <a:r>
              <a:rPr lang="sr-Cyrl-RS" sz="2400" b="1" i="1" dirty="0" smtClean="0"/>
              <a:t>, </a:t>
            </a:r>
            <a:r>
              <a:rPr lang="sr-Latn-RS" sz="2400" b="1" i="1" dirty="0" smtClean="0"/>
              <a:t>te način sprečavanja ili poboljšanja</a:t>
            </a:r>
            <a:r>
              <a:rPr lang="sr-Cyrl-RS" sz="2400" b="1" i="1" dirty="0" smtClean="0"/>
              <a:t>” </a:t>
            </a:r>
            <a:endParaRPr lang="sr-Latn-RS" sz="2400" b="1" i="1" dirty="0" smtClean="0"/>
          </a:p>
          <a:p>
            <a:pPr algn="ctr">
              <a:buNone/>
            </a:pPr>
            <a:r>
              <a:rPr lang="sr-Cyrl-RS" sz="2400" b="1" i="1" dirty="0" smtClean="0"/>
              <a:t>(</a:t>
            </a:r>
            <a:r>
              <a:rPr lang="sr-Latn-RS" sz="2400" b="1" i="1" dirty="0" smtClean="0"/>
              <a:t>Harper, 1993).</a:t>
            </a:r>
          </a:p>
          <a:p>
            <a:pPr algn="ctr">
              <a:buNone/>
            </a:pPr>
            <a:endParaRPr lang="sr-Latn-RS" sz="2400" b="1" i="1" dirty="0" smtClean="0"/>
          </a:p>
          <a:p>
            <a:pPr algn="just">
              <a:buNone/>
            </a:pPr>
            <a:endParaRPr lang="sr-Latn-RS" sz="2400" b="1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 u genetskom savetovanju obolelog od Dišenove ili Bekerove distrofije i članova porodice </a:t>
            </a:r>
            <a:r>
              <a:rPr lang="sr-Cyrl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Cyrl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51054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K</a:t>
            </a:r>
            <a:r>
              <a:rPr lang="sr-Latn-RS" sz="2000" b="1" dirty="0" smtClean="0">
                <a:solidFill>
                  <a:schemeClr val="accent4">
                    <a:lumMod val="50000"/>
                  </a:schemeClr>
                </a:solidFill>
              </a:rPr>
              <a:t>liničku dijagnozu kod obolelog postavlja neurolog i upućuje kliničkom genetičaru</a:t>
            </a:r>
            <a:r>
              <a:rPr lang="sr-Cyrl-RS" sz="20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</a:rPr>
              <a:t>O</a:t>
            </a:r>
            <a:r>
              <a:rPr lang="sr-Latn-RS" sz="2000" b="1" dirty="0" smtClean="0">
                <a:solidFill>
                  <a:srgbClr val="00B050"/>
                </a:solidFill>
              </a:rPr>
              <a:t>dluku o genetskom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sr-Latn-RS" sz="2000" b="1" dirty="0" smtClean="0">
                <a:solidFill>
                  <a:srgbClr val="00B050"/>
                </a:solidFill>
              </a:rPr>
              <a:t>testiranju donose roditelji obolelog deteta ili 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sr-Latn-RS" sz="2000" b="1" dirty="0" smtClean="0">
                <a:solidFill>
                  <a:srgbClr val="00B050"/>
                </a:solidFill>
              </a:rPr>
              <a:t>pojedinac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sr-Latn-RS" sz="2000" b="1" dirty="0" smtClean="0">
                <a:solidFill>
                  <a:srgbClr val="00B050"/>
                </a:solidFill>
              </a:rPr>
              <a:t>lično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sr-Latn-RS" sz="2000" b="1" dirty="0" smtClean="0">
                <a:solidFill>
                  <a:srgbClr val="00B050"/>
                </a:solidFill>
              </a:rPr>
              <a:t>sa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sr-Latn-RS" sz="2000" b="1" dirty="0" smtClean="0">
                <a:solidFill>
                  <a:srgbClr val="00B050"/>
                </a:solidFill>
              </a:rPr>
              <a:t>navršenih</a:t>
            </a:r>
            <a:r>
              <a:rPr lang="en-US" sz="2000" b="1" dirty="0" smtClean="0">
                <a:solidFill>
                  <a:srgbClr val="00B050"/>
                </a:solidFill>
              </a:rPr>
              <a:t> 16 </a:t>
            </a:r>
            <a:r>
              <a:rPr lang="sr-Latn-RS" sz="2000" b="1" dirty="0" smtClean="0">
                <a:solidFill>
                  <a:srgbClr val="00B050"/>
                </a:solidFill>
              </a:rPr>
              <a:t>godina života</a:t>
            </a:r>
            <a:r>
              <a:rPr lang="en-US" sz="2000" b="1" dirty="0" smtClean="0">
                <a:solidFill>
                  <a:srgbClr val="00B050"/>
                </a:solidFill>
              </a:rPr>
              <a:t>. </a:t>
            </a:r>
            <a:endParaRPr lang="sr-Cyrl-RS" sz="20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C00000"/>
                </a:solidFill>
              </a:rPr>
              <a:t>G</a:t>
            </a:r>
            <a:r>
              <a:rPr lang="sr-Latn-RS" sz="2000" b="1" dirty="0" smtClean="0">
                <a:solidFill>
                  <a:srgbClr val="C00000"/>
                </a:solidFill>
              </a:rPr>
              <a:t>enetsko testiranje se savetuje</a:t>
            </a:r>
            <a:r>
              <a:rPr lang="sr-Cyrl-RS" sz="2000" b="1" dirty="0" smtClean="0">
                <a:solidFill>
                  <a:srgbClr val="C00000"/>
                </a:solidFill>
              </a:rPr>
              <a:t>: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endParaRPr lang="sr-Cyrl-RS" sz="2000" b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C00000"/>
                </a:solidFill>
              </a:rPr>
              <a:t>M</a:t>
            </a:r>
            <a:r>
              <a:rPr lang="sr-Latn-RS" sz="2000" b="1" dirty="0" smtClean="0">
                <a:solidFill>
                  <a:srgbClr val="C00000"/>
                </a:solidFill>
              </a:rPr>
              <a:t>ajci obolelog deteta.</a:t>
            </a:r>
            <a:endParaRPr lang="sr-Cyrl-RS" sz="2000" b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C00000"/>
                </a:solidFill>
              </a:rPr>
              <a:t>N</a:t>
            </a:r>
            <a:r>
              <a:rPr lang="sr-Latn-RS" sz="2000" b="1" dirty="0" smtClean="0">
                <a:solidFill>
                  <a:srgbClr val="C00000"/>
                </a:solidFill>
              </a:rPr>
              <a:t>jenim ćerkama </a:t>
            </a:r>
            <a:r>
              <a:rPr lang="en-US" sz="2000" b="1" dirty="0" smtClean="0">
                <a:solidFill>
                  <a:srgbClr val="C00000"/>
                </a:solidFill>
              </a:rPr>
              <a:t>(</a:t>
            </a:r>
            <a:r>
              <a:rPr lang="sr-Latn-RS" sz="2000" b="1" dirty="0" smtClean="0">
                <a:solidFill>
                  <a:srgbClr val="C00000"/>
                </a:solidFill>
              </a:rPr>
              <a:t>nezavisno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sr-Latn-RS" sz="2000" b="1" dirty="0" smtClean="0">
                <a:solidFill>
                  <a:srgbClr val="C00000"/>
                </a:solidFill>
              </a:rPr>
              <a:t>od nalaza kod majke</a:t>
            </a:r>
            <a:r>
              <a:rPr lang="en-US" sz="2000" b="1" dirty="0" smtClean="0">
                <a:solidFill>
                  <a:srgbClr val="C00000"/>
                </a:solidFill>
              </a:rPr>
              <a:t>), </a:t>
            </a:r>
            <a:r>
              <a:rPr lang="sr-Latn-RS" sz="2000" b="1" dirty="0" smtClean="0">
                <a:solidFill>
                  <a:srgbClr val="C00000"/>
                </a:solidFill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endParaRPr lang="sr-Cyrl-RS" sz="2000" b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C00000"/>
                </a:solidFill>
              </a:rPr>
              <a:t>M</a:t>
            </a:r>
            <a:r>
              <a:rPr lang="sr-Latn-RS" sz="2000" b="1" dirty="0" smtClean="0">
                <a:solidFill>
                  <a:srgbClr val="C00000"/>
                </a:solidFill>
              </a:rPr>
              <a:t>ajčnim sestrama, ukoliko se potvrdi da je ona prenosilac mutacije</a:t>
            </a:r>
            <a:r>
              <a:rPr lang="en-US" sz="2000" b="1" dirty="0" smtClean="0">
                <a:solidFill>
                  <a:srgbClr val="C00000"/>
                </a:solidFill>
              </a:rPr>
              <a:t>. </a:t>
            </a:r>
            <a:endParaRPr lang="sr-Cyrl-RS" sz="2000" b="1" dirty="0" smtClean="0">
              <a:solidFill>
                <a:srgbClr val="C00000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7030A0"/>
                </a:solidFill>
              </a:rPr>
              <a:t>M</a:t>
            </a:r>
            <a:r>
              <a:rPr lang="sr-Latn-RS" sz="2000" b="1" dirty="0" smtClean="0">
                <a:solidFill>
                  <a:srgbClr val="7030A0"/>
                </a:solidFill>
              </a:rPr>
              <a:t>oguća prevencija </a:t>
            </a:r>
            <a:r>
              <a:rPr lang="sr-Cyrl-RS" sz="2000" b="1" dirty="0" smtClean="0">
                <a:solidFill>
                  <a:srgbClr val="7030A0"/>
                </a:solidFill>
              </a:rPr>
              <a:t>–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sr-Latn-RS" sz="2000" b="1" dirty="0" smtClean="0">
                <a:solidFill>
                  <a:srgbClr val="7030A0"/>
                </a:solidFill>
              </a:rPr>
              <a:t>ženama prenosiocima mutacije se savetuje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sr-Latn-RS" sz="2000" b="1" dirty="0" smtClean="0">
                <a:solidFill>
                  <a:srgbClr val="7030A0"/>
                </a:solidFill>
              </a:rPr>
              <a:t>sprovođenje prenatalne dijagnostike u svakoj narednoj trudnoći (za muške plodove</a:t>
            </a:r>
            <a:r>
              <a:rPr lang="en-US" sz="2000" b="1" dirty="0" smtClean="0">
                <a:solidFill>
                  <a:srgbClr val="7030A0"/>
                </a:solidFill>
              </a:rPr>
              <a:t>). </a:t>
            </a:r>
            <a:endParaRPr lang="sr-Cyrl-RS" sz="2000" b="1" dirty="0" smtClean="0">
              <a:solidFill>
                <a:srgbClr val="7030A0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Ž</a:t>
            </a:r>
            <a:r>
              <a:rPr lang="sr-Latn-RS" sz="2000" b="1" dirty="0" smtClean="0">
                <a:solidFill>
                  <a:srgbClr val="0070C0"/>
                </a:solidFill>
              </a:rPr>
              <a:t>enama sa pozitivnom porodičnom istorijom</a:t>
            </a:r>
            <a:r>
              <a:rPr lang="en-US" sz="2000" b="1" dirty="0" smtClean="0">
                <a:solidFill>
                  <a:srgbClr val="0070C0"/>
                </a:solidFill>
              </a:rPr>
              <a:t>, </a:t>
            </a:r>
            <a:r>
              <a:rPr lang="sr-Latn-RS" sz="2000" b="1" dirty="0" smtClean="0">
                <a:solidFill>
                  <a:srgbClr val="0070C0"/>
                </a:solidFill>
              </a:rPr>
              <a:t>ukoliko nisu bile testirane ranije</a:t>
            </a:r>
            <a:r>
              <a:rPr lang="en-US" sz="2000" b="1" dirty="0" smtClean="0">
                <a:solidFill>
                  <a:srgbClr val="0070C0"/>
                </a:solidFill>
              </a:rPr>
              <a:t>, </a:t>
            </a:r>
            <a:r>
              <a:rPr lang="sr-Latn-RS" sz="2000" b="1" dirty="0" smtClean="0">
                <a:solidFill>
                  <a:srgbClr val="0070C0"/>
                </a:solidFill>
              </a:rPr>
              <a:t>savetuje se poseta genetskom savetovalištu prilikom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sr-Latn-RS" sz="2000" b="1" dirty="0" smtClean="0">
                <a:solidFill>
                  <a:srgbClr val="0070C0"/>
                </a:solidFill>
              </a:rPr>
              <a:t>planiranja porodice </a:t>
            </a:r>
            <a:r>
              <a:rPr lang="sr-Cyrl-RS" sz="2000" b="1" dirty="0" smtClean="0">
                <a:solidFill>
                  <a:srgbClr val="0070C0"/>
                </a:solidFill>
              </a:rPr>
              <a:t>(</a:t>
            </a:r>
            <a:r>
              <a:rPr lang="sr-Latn-RS" sz="2000" b="1" dirty="0" smtClean="0">
                <a:solidFill>
                  <a:srgbClr val="0070C0"/>
                </a:solidFill>
              </a:rPr>
              <a:t>informisanje, genetska testiranja  i podrška</a:t>
            </a:r>
            <a:r>
              <a:rPr lang="sr-Cyrl-RS" sz="2000" b="1" dirty="0" smtClean="0">
                <a:solidFill>
                  <a:srgbClr val="0070C0"/>
                </a:solidFill>
              </a:rPr>
              <a:t>)</a:t>
            </a:r>
            <a:r>
              <a:rPr lang="en-US" sz="2000" b="1" dirty="0" smtClean="0">
                <a:solidFill>
                  <a:srgbClr val="0070C0"/>
                </a:solidFill>
              </a:rPr>
              <a:t>. </a:t>
            </a:r>
            <a:endParaRPr lang="sr-Cyrl-RS" sz="20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002060"/>
                </a:solidFill>
              </a:rPr>
              <a:t>U</a:t>
            </a:r>
            <a:r>
              <a:rPr lang="sr-Latn-RS" sz="2000" b="1" dirty="0" smtClean="0">
                <a:solidFill>
                  <a:srgbClr val="002060"/>
                </a:solidFill>
              </a:rPr>
              <a:t>koliko je već došlo do trudnoće predlaže se utvrđivanje pola kod ploda i dalje genetsko testiranje za muške plodove.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algn="just"/>
            <a:endParaRPr lang="en-US" sz="2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U</a:t>
            </a:r>
            <a:r>
              <a:rPr lang="sr-Latn-RS" sz="2400" dirty="0" smtClean="0">
                <a:solidFill>
                  <a:srgbClr val="FFC000"/>
                </a:solidFill>
              </a:rPr>
              <a:t> kojim slučajevima je neophodno genetsko savetovanje?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I</a:t>
            </a:r>
            <a:r>
              <a:rPr lang="sr-Latn-RS" sz="2000" b="1" dirty="0" smtClean="0"/>
              <a:t>ndikacije su:</a:t>
            </a:r>
          </a:p>
          <a:p>
            <a:pPr>
              <a:buNone/>
            </a:pPr>
            <a:endParaRPr lang="sr-Latn-RS" sz="2000" b="1" dirty="0" smtClean="0"/>
          </a:p>
          <a:p>
            <a:r>
              <a:rPr lang="en-US" sz="2000" b="1" dirty="0" smtClean="0"/>
              <a:t>T</a:t>
            </a:r>
            <a:r>
              <a:rPr lang="sr-Latn-RS" sz="2000" b="1" dirty="0" smtClean="0"/>
              <a:t>rudnice starije od 35 godina života ili mlađe od 20 godina.</a:t>
            </a:r>
          </a:p>
          <a:p>
            <a:r>
              <a:rPr lang="en-US" sz="2000" b="1" dirty="0" smtClean="0"/>
              <a:t>P</a:t>
            </a:r>
            <a:r>
              <a:rPr lang="sr-Latn-RS" sz="2000" b="1" dirty="0" smtClean="0"/>
              <a:t>oznata ili sumnjiva nasledna bolest u porodici.</a:t>
            </a:r>
          </a:p>
          <a:p>
            <a:r>
              <a:rPr lang="en-US" sz="2000" b="1" dirty="0" smtClean="0"/>
              <a:t>P</a:t>
            </a:r>
            <a:r>
              <a:rPr lang="sr-Latn-RS" sz="2000" b="1" dirty="0" smtClean="0"/>
              <a:t>lod ili dete sa malformacijom ili multiplim malformacijama.</a:t>
            </a:r>
          </a:p>
          <a:p>
            <a:r>
              <a:rPr lang="en-US" sz="2000" b="1" dirty="0" smtClean="0"/>
              <a:t>P</a:t>
            </a:r>
            <a:r>
              <a:rPr lang="sr-Latn-RS" sz="2000" b="1" dirty="0" smtClean="0"/>
              <a:t>ozitivni skrining testovi.</a:t>
            </a:r>
          </a:p>
          <a:p>
            <a:r>
              <a:rPr lang="en-US" sz="2000" b="1" dirty="0" smtClean="0"/>
              <a:t>O</a:t>
            </a:r>
            <a:r>
              <a:rPr lang="sr-Latn-RS" sz="2000" b="1" dirty="0" smtClean="0"/>
              <a:t>soba sa mentalnom retardacijom.</a:t>
            </a:r>
          </a:p>
          <a:p>
            <a:r>
              <a:rPr lang="en-US" sz="2000" b="1" dirty="0" smtClean="0"/>
              <a:t>P</a:t>
            </a:r>
            <a:r>
              <a:rPr lang="sr-Latn-RS" sz="2000" b="1" dirty="0" smtClean="0"/>
              <a:t>onovljeni spontani pobačaji.</a:t>
            </a:r>
          </a:p>
          <a:p>
            <a:r>
              <a:rPr lang="en-US" sz="2000" b="1" dirty="0" smtClean="0"/>
              <a:t>I</a:t>
            </a:r>
            <a:r>
              <a:rPr lang="sr-Latn-RS" sz="2000" b="1" dirty="0" smtClean="0"/>
              <a:t>zloženost poznatim ili nepoznatim teratogenima.</a:t>
            </a:r>
          </a:p>
          <a:p>
            <a:r>
              <a:rPr lang="en-US" sz="2000" b="1" dirty="0" smtClean="0"/>
              <a:t>K</a:t>
            </a:r>
            <a:r>
              <a:rPr lang="sr-Latn-RS" sz="2000" b="1" dirty="0" smtClean="0"/>
              <a:t>onsangvinitet .</a:t>
            </a:r>
            <a:endParaRPr lang="en-US" sz="2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K</a:t>
            </a:r>
            <a:r>
              <a:rPr lang="sr-Latn-RS" sz="2400" dirty="0" smtClean="0">
                <a:solidFill>
                  <a:srgbClr val="FFC000"/>
                </a:solidFill>
              </a:rPr>
              <a:t>oji je cilj genetskog savetovanja?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000" b="1" dirty="0" smtClean="0"/>
              <a:t>C</a:t>
            </a:r>
            <a:r>
              <a:rPr lang="sr-Latn-RS" sz="2000" b="1" dirty="0" smtClean="0"/>
              <a:t>ilj genetskog savetovanja je da se pojedincu ili porodici omogući donošenje značajne odluke u – </a:t>
            </a:r>
          </a:p>
          <a:p>
            <a:pPr algn="just">
              <a:buNone/>
            </a:pPr>
            <a:endParaRPr lang="sr-Latn-RS" sz="2000" b="1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/>
              <a:t>planiranju potomstva, ili </a:t>
            </a:r>
          </a:p>
          <a:p>
            <a:pPr algn="just">
              <a:buNone/>
            </a:pPr>
            <a:endParaRPr lang="sr-Latn-RS" sz="2000" b="1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/>
              <a:t>odluka o potomstvu nakon rođenja deteta obolelog od genetski uslovljene bolesti.</a:t>
            </a:r>
            <a:endParaRPr lang="en-US" sz="2000" b="1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K</a:t>
            </a:r>
            <a:r>
              <a:rPr lang="sr-Latn-RS" sz="2400" dirty="0" smtClean="0">
                <a:solidFill>
                  <a:srgbClr val="FFC000"/>
                </a:solidFill>
              </a:rPr>
              <a:t>o sačinjava tim za genetsku konsultaciju?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/>
              <a:t>L</a:t>
            </a:r>
            <a:r>
              <a:rPr lang="sr-Latn-RS" sz="2000" b="1" dirty="0" smtClean="0"/>
              <a:t>ekar specijalista (pedijatar, ginekolog, neurolog, endokrinolog, porodični lekar i dr)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en-US" sz="2000" b="1" dirty="0" smtClean="0"/>
              <a:t>K</a:t>
            </a:r>
            <a:r>
              <a:rPr lang="sr-Latn-RS" sz="2000" b="1" dirty="0" smtClean="0"/>
              <a:t>linički genetičar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en-US" sz="2000" b="1" dirty="0" smtClean="0"/>
              <a:t>S</a:t>
            </a:r>
            <a:r>
              <a:rPr lang="sr-Latn-RS" sz="2000" b="1" dirty="0" smtClean="0"/>
              <a:t>ociolog, socijalni radnici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sr-Latn-RS" sz="2000" b="1" dirty="0" smtClean="0"/>
              <a:t> Psiholog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sr-Latn-RS" sz="2000" b="1" dirty="0" smtClean="0"/>
              <a:t> Defektolog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sr-Latn-RS" sz="2000" b="1" dirty="0" smtClean="0"/>
              <a:t> Udruženja roditelja, i dr.</a:t>
            </a:r>
          </a:p>
          <a:p>
            <a:pPr algn="just"/>
            <a:endParaRPr lang="sr-Latn-RS" sz="2400" b="1" dirty="0" smtClean="0"/>
          </a:p>
          <a:p>
            <a:pPr algn="just"/>
            <a:endParaRPr lang="sr-Latn-RS" sz="2400" b="1" dirty="0" smtClean="0"/>
          </a:p>
          <a:p>
            <a:pPr algn="just"/>
            <a:endParaRPr lang="sr-Latn-RS" sz="2400" b="1" dirty="0" smtClean="0"/>
          </a:p>
          <a:p>
            <a:pPr algn="just"/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R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 u genetskom savetovanju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5715000"/>
            <a:ext cx="8229600" cy="762000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P</a:t>
            </a:r>
            <a:r>
              <a:rPr lang="sr-Latn-RS" b="1" dirty="0" smtClean="0">
                <a:solidFill>
                  <a:schemeClr val="tx1"/>
                </a:solidFill>
              </a:rPr>
              <a:t>ravo svakog pojedinca je </a:t>
            </a:r>
            <a:r>
              <a:rPr lang="sr-Latn-RS" b="1" u="sng" dirty="0" smtClean="0">
                <a:solidFill>
                  <a:srgbClr val="C00000"/>
                </a:solidFill>
              </a:rPr>
              <a:t>da bude </a:t>
            </a:r>
            <a:r>
              <a:rPr lang="sr-Latn-RS" b="1" dirty="0" smtClean="0">
                <a:solidFill>
                  <a:schemeClr val="tx1"/>
                </a:solidFill>
              </a:rPr>
              <a:t>ili </a:t>
            </a:r>
            <a:r>
              <a:rPr lang="sr-Latn-RS" b="1" u="sng" dirty="0" smtClean="0">
                <a:solidFill>
                  <a:srgbClr val="7030A0"/>
                </a:solidFill>
              </a:rPr>
              <a:t>ne bude </a:t>
            </a:r>
            <a:r>
              <a:rPr lang="sr-Latn-RS" b="1" dirty="0" smtClean="0">
                <a:solidFill>
                  <a:schemeClr val="tx1"/>
                </a:solidFill>
              </a:rPr>
              <a:t>genetski informisan, ili da odustane od daljeg savetovanja u bilo kom trenutku</a:t>
            </a:r>
            <a:r>
              <a:rPr lang="sr-Cyrl-RS" b="1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124200" y="1676400"/>
            <a:ext cx="2895600" cy="1905000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2000" b="1" dirty="0" smtClean="0">
                <a:solidFill>
                  <a:schemeClr val="tx1"/>
                </a:solidFill>
              </a:rPr>
              <a:t>DIJAGNOZA</a:t>
            </a:r>
          </a:p>
          <a:p>
            <a:pPr algn="ctr"/>
            <a:r>
              <a:rPr lang="sr-Latn-RS" sz="2000" b="1" dirty="0" smtClean="0">
                <a:solidFill>
                  <a:schemeClr val="tx1"/>
                </a:solidFill>
              </a:rPr>
              <a:t>(klinička i /ili genska)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76600" y="3733800"/>
            <a:ext cx="2667000" cy="1066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sr-Latn-RS" b="1" dirty="0" smtClean="0">
                <a:solidFill>
                  <a:srgbClr val="FFFF00"/>
                </a:solidFill>
              </a:rPr>
              <a:t>nformisanje</a:t>
            </a:r>
          </a:p>
          <a:p>
            <a:pPr algn="ctr"/>
            <a:r>
              <a:rPr lang="sr-Latn-RS" b="1" dirty="0" smtClean="0">
                <a:solidFill>
                  <a:srgbClr val="FFFF00"/>
                </a:solidFill>
              </a:rPr>
              <a:t>obolelog i /ili članova porodice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" y="3352800"/>
            <a:ext cx="2438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rgbClr val="FFFF00"/>
                </a:solidFill>
              </a:rPr>
              <a:t>izračunavanje rizika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066800" y="2133600"/>
            <a:ext cx="19050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rgbClr val="FFFF00"/>
                </a:solidFill>
              </a:rPr>
              <a:t>anamneza, rodoslov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72200" y="2209800"/>
            <a:ext cx="18288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rgbClr val="FFFF00"/>
                </a:solidFill>
              </a:rPr>
              <a:t>kontakt i podrška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67400" y="3429000"/>
            <a:ext cx="25908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rgbClr val="FFFF00"/>
                </a:solidFill>
              </a:rPr>
              <a:t>moguća rešenja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 rot="21000707">
            <a:off x="5730249" y="4502717"/>
            <a:ext cx="1928164" cy="66010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 rot="496669">
            <a:off x="1557616" y="4494187"/>
            <a:ext cx="1974432" cy="6771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1752600" y="29718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>
            <a:off x="6934200" y="3048000"/>
            <a:ext cx="484632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848600" cy="43434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7030A0"/>
                </a:solidFill>
              </a:rPr>
              <a:t>P</a:t>
            </a:r>
            <a:r>
              <a:rPr lang="sr-Latn-RS" sz="2000" b="1" dirty="0" smtClean="0">
                <a:solidFill>
                  <a:srgbClr val="7030A0"/>
                </a:solidFill>
              </a:rPr>
              <a:t>ostavljanje tačne dijagnoze: </a:t>
            </a:r>
          </a:p>
          <a:p>
            <a:pPr marL="118872" indent="0">
              <a:buNone/>
            </a:pPr>
            <a:endParaRPr lang="sr-Latn-RS" sz="2000" b="1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sr-Latn-RS" sz="2000" b="1" dirty="0" smtClean="0"/>
              <a:t>detaljna anamneza</a:t>
            </a:r>
          </a:p>
          <a:p>
            <a:pPr>
              <a:buFontTx/>
              <a:buChar char="-"/>
            </a:pPr>
            <a:r>
              <a:rPr lang="sr-Latn-RS" sz="2000" b="1" dirty="0" smtClean="0"/>
              <a:t>izrada i analiza rodoslovnog stabla</a:t>
            </a:r>
          </a:p>
          <a:p>
            <a:pPr>
              <a:buFontTx/>
              <a:buChar char="-"/>
            </a:pPr>
            <a:r>
              <a:rPr lang="sr-Latn-RS" sz="2000" b="1" dirty="0" smtClean="0"/>
              <a:t>fizikalni pregled i klinička ispitivanja </a:t>
            </a:r>
          </a:p>
          <a:p>
            <a:pPr>
              <a:buFontTx/>
              <a:buChar char="-"/>
            </a:pPr>
            <a:r>
              <a:rPr lang="sr-Latn-RS" sz="2000" b="1" dirty="0" smtClean="0"/>
              <a:t>genetska testiranja</a:t>
            </a:r>
          </a:p>
          <a:p>
            <a:pPr>
              <a:buFontTx/>
              <a:buChar char="-"/>
            </a:pPr>
            <a:endParaRPr lang="sr-Latn-RS" sz="2000" b="1" dirty="0" smtClean="0"/>
          </a:p>
          <a:p>
            <a:pPr marL="118872" indent="0">
              <a:buNone/>
            </a:pPr>
            <a:endParaRPr lang="sr-Latn-RS" sz="2000" b="1" dirty="0" smtClean="0"/>
          </a:p>
          <a:p>
            <a:pPr algn="ctr">
              <a:buNone/>
            </a:pPr>
            <a:endParaRPr lang="sr-Latn-RS" sz="2000" b="1" dirty="0" smtClean="0"/>
          </a:p>
          <a:p>
            <a:pPr>
              <a:buFontTx/>
              <a:buChar char="-"/>
            </a:pPr>
            <a:endParaRPr lang="sr-Latn-RS" sz="2000" b="1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P</a:t>
            </a:r>
            <a:r>
              <a:rPr lang="sr-Latn-RS" sz="2400" dirty="0" smtClean="0">
                <a:solidFill>
                  <a:srgbClr val="FFC000"/>
                </a:solidFill>
              </a:rPr>
              <a:t>orodična istorija: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 smtClean="0"/>
              <a:t>O</a:t>
            </a:r>
            <a:r>
              <a:rPr lang="sr-Latn-RS" sz="2000" b="1" dirty="0" smtClean="0"/>
              <a:t>buhvatanje članova porodice u najmanje tri generacije.</a:t>
            </a:r>
          </a:p>
          <a:p>
            <a:endParaRPr lang="sr-Latn-RS" sz="2000" b="1" dirty="0" smtClean="0"/>
          </a:p>
          <a:p>
            <a:pPr algn="just"/>
            <a:r>
              <a:rPr lang="en-US" sz="2000" b="1" dirty="0" smtClean="0"/>
              <a:t>P</a:t>
            </a:r>
            <a:r>
              <a:rPr lang="sr-Latn-RS" sz="2000" b="1" dirty="0" smtClean="0"/>
              <a:t>ol svake individue i njegov (njen) odnos/veza sa ostalim članovima familije.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en-US" sz="2000" b="1" dirty="0" smtClean="0"/>
              <a:t>G</a:t>
            </a:r>
            <a:r>
              <a:rPr lang="sr-Latn-RS" sz="2000" b="1" dirty="0" smtClean="0"/>
              <a:t>odine starosti članova familije.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en-US" sz="2000" b="1" dirty="0" smtClean="0"/>
              <a:t>R</a:t>
            </a:r>
            <a:r>
              <a:rPr lang="sr-Latn-RS" sz="2000" b="1" dirty="0" smtClean="0"/>
              <a:t>egistrovanje svih pobačaja i mrtvorođenosti.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en-US" sz="2000" b="1" dirty="0" smtClean="0"/>
              <a:t>E</a:t>
            </a:r>
            <a:r>
              <a:rPr lang="sr-Latn-RS" sz="2000" b="1" dirty="0" smtClean="0"/>
              <a:t>tničko poreklo porodice.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en-US" sz="2000" b="1" dirty="0" smtClean="0"/>
              <a:t>I</a:t>
            </a:r>
            <a:r>
              <a:rPr lang="sr-Latn-RS" sz="2000" b="1" dirty="0" smtClean="0"/>
              <a:t>nformacije o krvnom srodstvu, zbog mogućeg konsagviniteta.</a:t>
            </a:r>
          </a:p>
          <a:p>
            <a:pPr algn="just"/>
            <a:endParaRPr lang="sr-Latn-RS" sz="2000" b="1" dirty="0" smtClean="0"/>
          </a:p>
          <a:p>
            <a:pPr algn="just"/>
            <a:r>
              <a:rPr lang="en-US" sz="2000" b="1" dirty="0" smtClean="0"/>
              <a:t>P</a:t>
            </a:r>
            <a:r>
              <a:rPr lang="sr-Latn-RS" sz="2000" b="1" dirty="0" smtClean="0"/>
              <a:t>romene u porodičnoj istoriji.</a:t>
            </a:r>
            <a:endParaRPr lang="en-US" sz="2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0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838200"/>
            <a:ext cx="8001000" cy="548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828800" y="228600"/>
            <a:ext cx="5225148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</a:t>
            </a:r>
            <a:r>
              <a:rPr lang="sr-Latn-RS" b="1" dirty="0" smtClean="0"/>
              <a:t>imboli koji se koriste u crtanju rodoslovnog stabla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43600" y="5943600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/>
              <a:t>(tj. obolela osoba)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990</TotalTime>
  <Words>1047</Words>
  <Application>Microsoft Office PowerPoint</Application>
  <PresentationFormat>On-screen Show (4:3)</PresentationFormat>
  <Paragraphs>165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Corbel</vt:lpstr>
      <vt:lpstr>Tahoma</vt:lpstr>
      <vt:lpstr>Wingdings</vt:lpstr>
      <vt:lpstr>Wingdings 2</vt:lpstr>
      <vt:lpstr>Wingdings 3</vt:lpstr>
      <vt:lpstr>Module</vt:lpstr>
      <vt:lpstr>Genetsko savetovanje</vt:lpstr>
      <vt:lpstr>PowerPoint Presentation</vt:lpstr>
      <vt:lpstr>U kojim slučajevima je neophodno genetsko savetovanje?</vt:lpstr>
      <vt:lpstr>Koji je cilj genetskog savetovanja?</vt:lpstr>
      <vt:lpstr>Ko sačinjava tim za genetsku konsultaciju?</vt:lpstr>
      <vt:lpstr>Koraci u genetskom savetovanju</vt:lpstr>
      <vt:lpstr>PowerPoint Presentation</vt:lpstr>
      <vt:lpstr>Porodična istorija: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Principi genetskog savetovanja</vt:lpstr>
      <vt:lpstr>Problemi genetskog savetovanja:</vt:lpstr>
      <vt:lpstr>PowerPoint Presentation</vt:lpstr>
      <vt:lpstr>PowerPoint Presentation</vt:lpstr>
      <vt:lpstr>PowerPoint Presentation</vt:lpstr>
      <vt:lpstr>Primer: prikaz rodoslova porodice u kojoj je otac oboleo od Bekerove mišićne distrofije</vt:lpstr>
      <vt:lpstr>Koraci u genetskom savetovanju obolelog od Dišenove ili Bekerove distrofije i članova porodice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Важност информисања родитеља и  чланова породице о наслеђивању ризичног  Х хромозома код дистрофинопатија</dc:title>
  <dc:creator>Korisnik</dc:creator>
  <cp:lastModifiedBy>Windows User</cp:lastModifiedBy>
  <cp:revision>137</cp:revision>
  <dcterms:created xsi:type="dcterms:W3CDTF">2019-12-16T08:44:28Z</dcterms:created>
  <dcterms:modified xsi:type="dcterms:W3CDTF">2023-05-25T09:41:24Z</dcterms:modified>
</cp:coreProperties>
</file>